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7"/>
  </p:notesMasterIdLst>
  <p:handoutMasterIdLst>
    <p:handoutMasterId r:id="rId48"/>
  </p:handoutMasterIdLst>
  <p:sldIdLst>
    <p:sldId id="383" r:id="rId2"/>
    <p:sldId id="299" r:id="rId3"/>
    <p:sldId id="384" r:id="rId4"/>
    <p:sldId id="385" r:id="rId5"/>
    <p:sldId id="300" r:id="rId6"/>
    <p:sldId id="301" r:id="rId7"/>
    <p:sldId id="329" r:id="rId8"/>
    <p:sldId id="330" r:id="rId9"/>
    <p:sldId id="303" r:id="rId10"/>
    <p:sldId id="304" r:id="rId11"/>
    <p:sldId id="307" r:id="rId12"/>
    <p:sldId id="308" r:id="rId13"/>
    <p:sldId id="309" r:id="rId14"/>
    <p:sldId id="310" r:id="rId15"/>
    <p:sldId id="311" r:id="rId16"/>
    <p:sldId id="313" r:id="rId17"/>
    <p:sldId id="380" r:id="rId18"/>
    <p:sldId id="382" r:id="rId19"/>
    <p:sldId id="381" r:id="rId20"/>
    <p:sldId id="315" r:id="rId21"/>
    <p:sldId id="366" r:id="rId22"/>
    <p:sldId id="368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16" r:id="rId34"/>
    <p:sldId id="337" r:id="rId35"/>
    <p:sldId id="338" r:id="rId36"/>
    <p:sldId id="365" r:id="rId37"/>
    <p:sldId id="386" r:id="rId38"/>
    <p:sldId id="392" r:id="rId39"/>
    <p:sldId id="393" r:id="rId40"/>
    <p:sldId id="387" r:id="rId41"/>
    <p:sldId id="390" r:id="rId42"/>
    <p:sldId id="391" r:id="rId43"/>
    <p:sldId id="388" r:id="rId44"/>
    <p:sldId id="389" r:id="rId45"/>
    <p:sldId id="394" r:id="rId46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E265"/>
    <a:srgbClr val="FF9999"/>
    <a:srgbClr val="FC0000"/>
    <a:srgbClr val="FF6D6D"/>
    <a:srgbClr val="6699FF"/>
    <a:srgbClr val="CC0000"/>
    <a:srgbClr val="370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644BEFF9-B580-46CB-A35A-A110FB9F3C9E}" type="slidenum">
              <a:rPr lang="en-US" sz="140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61739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C4DB4FA3-197A-4703-87FB-EAB89A5A6E84}" type="slidenum">
              <a:rPr lang="en-US" sz="140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16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36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36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6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6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36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3B1A34-7DA2-4C65-94BE-CB773366C69F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1136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36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40FB84-B62E-4983-97AD-B37D8FAB5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FCEEC0-9F2C-4B22-A96A-B455ACE7F369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6218E3-99CA-4990-B297-CC53668F22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2262B-760C-4C1C-B42D-9978453BA39B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6B0CDF-627D-47BE-B680-C1EA479C59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728B28-3FC7-4C13-9880-53020E2C0C56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9363FC-40BE-4894-98D6-F34D292962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AF4B06-7F43-45FF-99D6-06265F21D381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2D0970-C551-4156-87C2-390481BCF4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A71AF-F151-47B9-B1D4-904CB081D621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34F322-7041-4C64-89E4-FBD1F4C204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EEE957-B2E1-46CB-BD02-7521124D18F4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BEBBED-1374-4C30-B952-C62B842D41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F30E63-E50F-4FE8-BA63-6BB2E86CD8FF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5E63DE-B2BA-4DC4-BD88-5B3EAB6F15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29EDDB-E264-4DA1-9812-7D98BAEBED1F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7EC3D6-777F-4A7A-B98B-C7A3FC28AC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F4E81-13F8-4CE8-9185-7FB110A2C931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1D92B9-E762-4F49-9664-7E6663591C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92C75-A395-4CD9-9E5A-861DA2508CF8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0C380C-9999-484E-B3D3-DCC2ADEDDF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0543D8-D3FB-4AC1-86EC-5B9B4817EACE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0CB6B2-DEDE-4F95-AC82-33695AD085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22CC7B-CF37-4BFB-B98C-688858DDA2E8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326A9D-92E4-4484-B29D-489B2502DB0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fld id="{F923CE0D-AA77-409A-842D-C3D13B8B0261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C8E6DCB-0F92-45F0-9EB0-49C7FAB7436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126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26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26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6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THE MALE REPRODUCTIVE SYSTEM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fld id="{D01EA2A1-3EA5-4D5E-AF01-FCD02E907E89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40FB84-B62E-4983-97AD-B37D8FAB52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noFill/>
          <a:ln/>
        </p:spPr>
        <p:txBody>
          <a:bodyPr lIns="90487" tIns="44450" rIns="90487" bIns="44450"/>
          <a:lstStyle/>
          <a:p>
            <a:pPr algn="l"/>
            <a:r>
              <a:rPr lang="en-US" b="0"/>
              <a:t>Structure of Testes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 lIns="90487" tIns="44450" rIns="90487" bIns="44450"/>
          <a:lstStyle/>
          <a:p>
            <a:pPr>
              <a:spcBef>
                <a:spcPct val="50000"/>
              </a:spcBef>
            </a:pPr>
            <a:r>
              <a:rPr lang="en-US" sz="2800" b="1"/>
              <a:t>Fibrous capsule      – </a:t>
            </a:r>
            <a:r>
              <a:rPr lang="en-US" sz="2800" b="1">
                <a:solidFill>
                  <a:srgbClr val="FF9999"/>
                </a:solidFill>
              </a:rPr>
              <a:t>tunica albuginea</a:t>
            </a:r>
            <a:r>
              <a:rPr lang="en-US" sz="2800" b="1"/>
              <a:t> – surrounds testes 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Scrotal cavity – lined by </a:t>
            </a:r>
            <a:r>
              <a:rPr lang="en-US" sz="2800" b="1">
                <a:solidFill>
                  <a:srgbClr val="FFE265"/>
                </a:solidFill>
              </a:rPr>
              <a:t>tunica vaginalis</a:t>
            </a:r>
            <a:r>
              <a:rPr lang="en-US" sz="2800" b="1"/>
              <a:t> – parietal and visceral layers  </a:t>
            </a:r>
            <a:r>
              <a:rPr lang="en-US" sz="2800"/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200-300 lobules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3 seminiferous tubules</a:t>
            </a:r>
          </a:p>
        </p:txBody>
      </p:sp>
      <p:sp>
        <p:nvSpPr>
          <p:cNvPr id="7271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400800"/>
            <a:ext cx="1219200" cy="457200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>
                <a:solidFill>
                  <a:schemeClr val="hlink"/>
                </a:solidFill>
              </a:rPr>
              <a:t>Figs 27-4/5</a:t>
            </a:r>
            <a:endParaRPr lang="en-US" b="1">
              <a:solidFill>
                <a:schemeClr val="hlink"/>
              </a:solidFill>
            </a:endParaRPr>
          </a:p>
        </p:txBody>
      </p:sp>
      <p:pic>
        <p:nvPicPr>
          <p:cNvPr id="72712" name="Picture 8" descr="FG27_04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33963"/>
          <a:stretch>
            <a:fillRect/>
          </a:stretch>
        </p:blipFill>
        <p:spPr>
          <a:xfrm>
            <a:off x="4581525" y="1219200"/>
            <a:ext cx="4562475" cy="5181600"/>
          </a:xfrm>
          <a:noFill/>
          <a:ln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EF0F-34DF-42D0-9CE9-DF845DF54331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363FC-40BE-4894-98D6-F34D2929621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>
            <a:solidFill>
              <a:srgbClr val="6699FF"/>
            </a:solidFill>
          </a:ln>
        </p:spPr>
        <p:txBody>
          <a:bodyPr/>
          <a:lstStyle/>
          <a:p>
            <a:r>
              <a:rPr lang="en-US" sz="3600" b="0"/>
              <a:t>From Spermatocyte to Spermatozoon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05800" cy="41148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sz="3600" b="1">
                <a:solidFill>
                  <a:schemeClr val="folHlink"/>
                </a:solidFill>
                <a:effectLst/>
                <a:hlinkClick r:id="rId2" action="ppaction://hlinksldjump"/>
              </a:rPr>
              <a:t>Spermatogenesis</a:t>
            </a:r>
            <a:r>
              <a:rPr lang="en-US" sz="3600" b="1">
                <a:solidFill>
                  <a:schemeClr val="folHlink"/>
                </a:solidFill>
                <a:effectLst/>
              </a:rPr>
              <a:t>:</a:t>
            </a:r>
            <a:r>
              <a:rPr lang="en-US" sz="3600" b="1">
                <a:effectLst/>
              </a:rPr>
              <a:t> Meiosis of primary spermatocytes     </a:t>
            </a:r>
            <a:r>
              <a:rPr lang="en-US" sz="3600" b="1">
                <a:effectLst/>
                <a:sym typeface="Symbol" pitchFamily="18" charset="2"/>
              </a:rPr>
              <a:t></a:t>
            </a:r>
            <a:r>
              <a:rPr lang="en-US" sz="3600" b="1">
                <a:effectLst/>
              </a:rPr>
              <a:t>    spermatids</a:t>
            </a:r>
          </a:p>
          <a:p>
            <a:pPr>
              <a:spcBef>
                <a:spcPct val="60000"/>
              </a:spcBef>
            </a:pPr>
            <a:r>
              <a:rPr lang="en-US" sz="3600" b="1">
                <a:solidFill>
                  <a:schemeClr val="folHlink"/>
                </a:solidFill>
                <a:effectLst/>
                <a:hlinkClick r:id="rId3" action="ppaction://hlinksldjump"/>
              </a:rPr>
              <a:t>Spermiogenesis</a:t>
            </a:r>
            <a:r>
              <a:rPr lang="en-US" sz="3600" b="1">
                <a:solidFill>
                  <a:schemeClr val="folHlink"/>
                </a:solidFill>
                <a:effectLst/>
              </a:rPr>
              <a:t>:</a:t>
            </a:r>
            <a:r>
              <a:rPr lang="en-US" sz="3600" b="1">
                <a:effectLst/>
              </a:rPr>
              <a:t> Spermatid maturation into spermatozoa within Sertoli cells</a:t>
            </a:r>
          </a:p>
          <a:p>
            <a:pPr>
              <a:spcBef>
                <a:spcPct val="60000"/>
              </a:spcBef>
            </a:pPr>
            <a:r>
              <a:rPr lang="en-US" sz="3600" b="1">
                <a:solidFill>
                  <a:schemeClr val="folHlink"/>
                </a:solidFill>
                <a:effectLst/>
              </a:rPr>
              <a:t>Spermiation:</a:t>
            </a:r>
            <a:r>
              <a:rPr lang="en-US" sz="3600" b="1">
                <a:effectLst/>
              </a:rPr>
              <a:t> Spermatozoon released into lumen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/>
          <a:srcRect l="41010" t="8028" r="20995" b="19994"/>
          <a:stretch>
            <a:fillRect/>
          </a:stretch>
        </p:blipFill>
        <p:spPr bwMode="auto">
          <a:xfrm>
            <a:off x="7575550" y="4876800"/>
            <a:ext cx="1568450" cy="19812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3A66-13EE-4262-BA6B-20D9D2EC06EA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4F322-7041-4C64-89E4-FBD1F4C2044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noFill/>
          <a:ln/>
        </p:spPr>
        <p:txBody>
          <a:bodyPr lIns="90487" tIns="44450" rIns="90487" bIns="44450"/>
          <a:lstStyle/>
          <a:p>
            <a:r>
              <a:rPr lang="en-US">
                <a:solidFill>
                  <a:schemeClr val="hlink"/>
                </a:solidFill>
              </a:rPr>
              <a:t>Sustentacular (Sertoli) Cells</a:t>
            </a:r>
            <a:endParaRPr lang="en-US" u="sng">
              <a:solidFill>
                <a:schemeClr val="hlink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25963"/>
          </a:xfrm>
          <a:noFill/>
          <a:ln/>
        </p:spPr>
        <p:txBody>
          <a:bodyPr lIns="90487" tIns="44450" rIns="90487" bIns="44450"/>
          <a:lstStyle/>
          <a:p>
            <a:pPr>
              <a:lnSpc>
                <a:spcPct val="90000"/>
              </a:lnSpc>
              <a:spcBef>
                <a:spcPct val="55000"/>
              </a:spcBef>
            </a:pPr>
            <a:r>
              <a:rPr lang="en-US" sz="2800" b="1"/>
              <a:t>Maintenance of blood testis barrier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special lumen fluid high in sex hormones, K</a:t>
            </a:r>
            <a:r>
              <a:rPr lang="en-US" sz="2000" baseline="30000"/>
              <a:t>+</a:t>
            </a:r>
            <a:r>
              <a:rPr lang="en-US" sz="2000"/>
              <a:t> and aa</a:t>
            </a:r>
          </a:p>
          <a:p>
            <a:pPr lvl="1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</a:rPr>
              <a:t>protection from immune attack (</a:t>
            </a:r>
            <a:r>
              <a:rPr lang="en-US" sz="2000">
                <a:effectLst/>
              </a:rPr>
              <a:t>due to</a:t>
            </a:r>
            <a:r>
              <a:rPr lang="en-US" sz="2400">
                <a:effectLst/>
              </a:rPr>
              <a:t> </a:t>
            </a:r>
            <a:r>
              <a:rPr lang="en-US" sz="2000"/>
              <a:t>sperm specific ag)</a:t>
            </a:r>
          </a:p>
          <a:p>
            <a:pPr>
              <a:lnSpc>
                <a:spcPct val="90000"/>
              </a:lnSpc>
              <a:spcBef>
                <a:spcPct val="90000"/>
              </a:spcBef>
            </a:pPr>
            <a:r>
              <a:rPr lang="en-US" sz="2800" b="1">
                <a:effectLst/>
              </a:rPr>
              <a:t>Suspend spermatids</a:t>
            </a:r>
            <a:r>
              <a:rPr lang="en-US" sz="2800" b="1"/>
              <a:t> and support   spermatogenesis and spermiogenesis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ym typeface="Symbol" pitchFamily="18" charset="2"/>
              </a:rPr>
              <a:t> </a:t>
            </a:r>
            <a:r>
              <a:rPr lang="en-US" sz="2400"/>
              <a:t>FSH and Testosterone work via Sertoli cells</a:t>
            </a:r>
            <a:endParaRPr lang="en-US" sz="2400" b="1"/>
          </a:p>
          <a:p>
            <a:pPr>
              <a:lnSpc>
                <a:spcPct val="90000"/>
              </a:lnSpc>
              <a:spcBef>
                <a:spcPct val="90000"/>
              </a:spcBef>
            </a:pPr>
            <a:r>
              <a:rPr lang="en-US" sz="2000" i="1"/>
              <a:t>Secretion of inhibin to </a:t>
            </a:r>
            <a:r>
              <a:rPr lang="en-US" sz="2000">
                <a:effectLst/>
              </a:rPr>
              <a:t>slow sperm 				production</a:t>
            </a:r>
            <a:endParaRPr lang="en-US" sz="2000" i="1"/>
          </a:p>
          <a:p>
            <a:pPr>
              <a:lnSpc>
                <a:spcPct val="90000"/>
              </a:lnSpc>
              <a:spcBef>
                <a:spcPct val="55000"/>
              </a:spcBef>
            </a:pPr>
            <a:r>
              <a:rPr lang="en-US" sz="2000" i="1"/>
              <a:t>Secretion of androgen-binding 					protein (ABP)</a:t>
            </a:r>
          </a:p>
        </p:txBody>
      </p:sp>
      <p:pic>
        <p:nvPicPr>
          <p:cNvPr id="76805" name="Picture 5" descr="FG27_05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5504" b="11478"/>
          <a:stretch>
            <a:fillRect/>
          </a:stretch>
        </p:blipFill>
        <p:spPr>
          <a:xfrm>
            <a:off x="5105400" y="4343400"/>
            <a:ext cx="4038600" cy="2514600"/>
          </a:xfr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BDC-9571-4503-A12B-DA395F363CC5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363FC-40BE-4894-98D6-F34D292962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  <a:noFill/>
          <a:ln/>
        </p:spPr>
        <p:txBody>
          <a:bodyPr lIns="90487" tIns="44450" rIns="90487" bIns="44450"/>
          <a:lstStyle/>
          <a:p>
            <a:r>
              <a:rPr lang="en-US" sz="4800" b="0">
                <a:solidFill>
                  <a:schemeClr val="hlink"/>
                </a:solidFill>
              </a:rPr>
              <a:t>Anatomy of a Spermatozoon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4876800" cy="41148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rgbClr val="FF6D6D"/>
                </a:solidFill>
              </a:rPr>
              <a:t>Mature sperm has 3 portions:</a:t>
            </a:r>
          </a:p>
          <a:p>
            <a:pPr marL="609600" indent="-609600">
              <a:spcBef>
                <a:spcPct val="70000"/>
              </a:spcBef>
              <a:buClr>
                <a:schemeClr val="tx1"/>
              </a:buClr>
              <a:buFont typeface="Zapf Dingbats" charset="2"/>
              <a:buAutoNum type="arabicPeriod"/>
            </a:pPr>
            <a:r>
              <a:rPr lang="en-US" sz="2800" b="1" dirty="0"/>
              <a:t>Head with </a:t>
            </a:r>
            <a:r>
              <a:rPr lang="en-US" sz="2800" b="1" dirty="0" err="1"/>
              <a:t>acrosome</a:t>
            </a:r>
            <a:r>
              <a:rPr lang="en-US" sz="2800" b="1" dirty="0"/>
              <a:t> (containing _______ )</a:t>
            </a:r>
          </a:p>
          <a:p>
            <a:pPr marL="609600" indent="-609600">
              <a:spcBef>
                <a:spcPct val="65000"/>
              </a:spcBef>
              <a:buClr>
                <a:schemeClr val="tx1"/>
              </a:buClr>
              <a:buFont typeface="Zapf Dingbats" charset="2"/>
              <a:buAutoNum type="arabicPeriod"/>
            </a:pPr>
            <a:r>
              <a:rPr lang="en-US" sz="2800" b="1" dirty="0"/>
              <a:t>Middle piece </a:t>
            </a:r>
            <a:r>
              <a:rPr lang="en-US" sz="2800" b="1" dirty="0" smtClean="0"/>
              <a:t>with</a:t>
            </a:r>
            <a:endParaRPr lang="en-US" sz="2800" b="1" dirty="0"/>
          </a:p>
          <a:p>
            <a:pPr marL="609600" indent="-609600">
              <a:spcBef>
                <a:spcPct val="65000"/>
              </a:spcBef>
              <a:buClr>
                <a:schemeClr val="tx1"/>
              </a:buClr>
              <a:buFont typeface="Zapf Dingbats" charset="2"/>
              <a:buAutoNum type="arabicPeriod"/>
            </a:pPr>
            <a:r>
              <a:rPr lang="en-US" sz="2800" b="1" dirty="0"/>
              <a:t>Tail - flagellum </a:t>
            </a:r>
            <a:r>
              <a:rPr lang="en-US" sz="2400" b="1" dirty="0"/>
              <a:t>- (rotating in corkscrew fashion)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9363" y="1752600"/>
            <a:ext cx="4084637" cy="4806950"/>
          </a:xfrm>
          <a:prstGeom prst="rect">
            <a:avLst/>
          </a:prstGeom>
          <a:noFill/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7689850" y="6172200"/>
            <a:ext cx="1416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2"/>
                </a:solidFill>
              </a:rPr>
              <a:t>See fig 27-6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030D-DF0F-4C24-BAD5-8423D7A7959B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4F322-7041-4C64-89E4-FBD1F4C2044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pPr algn="l"/>
            <a:r>
              <a:rPr lang="en-US">
                <a:solidFill>
                  <a:schemeClr val="hlink"/>
                </a:solidFill>
              </a:rPr>
              <a:t>Epididymis</a:t>
            </a:r>
            <a:r>
              <a:rPr lang="en-US"/>
              <a:t>  </a:t>
            </a:r>
            <a:r>
              <a:rPr lang="en-US" sz="1400"/>
              <a:t/>
            </a:r>
            <a:br>
              <a:rPr lang="en-US" sz="1400"/>
            </a:br>
            <a:r>
              <a:rPr lang="en-US" sz="1800"/>
              <a:t>  	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5410200" cy="4525963"/>
          </a:xfrm>
          <a:noFill/>
          <a:ln/>
        </p:spPr>
        <p:txBody>
          <a:bodyPr lIns="90487" tIns="44450" rIns="90487" bIns="44450"/>
          <a:lstStyle/>
          <a:p>
            <a:pPr marL="609600" indent="-609600">
              <a:buFont typeface="Wingdings" pitchFamily="2" charset="2"/>
              <a:buNone/>
            </a:pPr>
            <a:r>
              <a:rPr lang="en-US" sz="2400"/>
              <a:t>~ 7 m long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400">
                <a:solidFill>
                  <a:srgbClr val="FFE265"/>
                </a:solidFill>
              </a:rPr>
              <a:t>Head</a:t>
            </a:r>
            <a:r>
              <a:rPr lang="en-US" sz="2400"/>
              <a:t> - superior, receives spermatozoa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400">
                <a:solidFill>
                  <a:srgbClr val="FFE265"/>
                </a:solidFill>
              </a:rPr>
              <a:t>Body</a:t>
            </a:r>
            <a:r>
              <a:rPr lang="en-US" sz="2400"/>
              <a:t> - distal and inferior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400">
                <a:solidFill>
                  <a:srgbClr val="FFE265"/>
                </a:solidFill>
              </a:rPr>
              <a:t>Tail</a:t>
            </a:r>
            <a:r>
              <a:rPr lang="en-US" sz="2400"/>
              <a:t> - leads to ductus deferens</a:t>
            </a:r>
            <a:endParaRPr lang="en-US" sz="2800" i="1">
              <a:solidFill>
                <a:schemeClr val="accent1"/>
              </a:solidFill>
            </a:endParaRPr>
          </a:p>
          <a:p>
            <a:pPr marL="609600" indent="-609600">
              <a:spcBef>
                <a:spcPct val="80000"/>
              </a:spcBef>
              <a:buFont typeface="Wingdings" pitchFamily="2" charset="2"/>
              <a:buNone/>
            </a:pPr>
            <a:r>
              <a:rPr lang="en-US" sz="2400" i="1"/>
              <a:t>Functions: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400"/>
              <a:t>1) Monitors and adjusts tubular fluid </a:t>
            </a:r>
            <a:r>
              <a:rPr lang="en-US" sz="1800"/>
              <a:t>(stereocilia!)</a:t>
            </a:r>
          </a:p>
          <a:p>
            <a:pPr marL="609600" indent="-609600">
              <a:spcBef>
                <a:spcPct val="80000"/>
              </a:spcBef>
              <a:buFont typeface="Wingdings" pitchFamily="2" charset="2"/>
              <a:buNone/>
            </a:pPr>
            <a:r>
              <a:rPr lang="en-US" sz="2400"/>
              <a:t>2) Recycles damaged spermatozoa</a:t>
            </a:r>
          </a:p>
          <a:p>
            <a:pPr marL="609600" indent="-609600">
              <a:spcBef>
                <a:spcPct val="80000"/>
              </a:spcBef>
              <a:buFont typeface="Wingdings" pitchFamily="2" charset="2"/>
              <a:buNone/>
            </a:pPr>
            <a:r>
              <a:rPr lang="en-US" sz="2400"/>
              <a:t>3) Stores sperm and facilitates maturation</a:t>
            </a:r>
          </a:p>
        </p:txBody>
      </p:sp>
      <p:pic>
        <p:nvPicPr>
          <p:cNvPr id="78854" name="Picture 6" descr="FG27_07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12000" contrast="6000"/>
          </a:blip>
          <a:srcRect l="28471" t="31520" r="34441" b="11000"/>
          <a:stretch>
            <a:fillRect/>
          </a:stretch>
        </p:blipFill>
        <p:spPr>
          <a:xfrm>
            <a:off x="7161213" y="0"/>
            <a:ext cx="1982787" cy="2185988"/>
          </a:xfrm>
          <a:noFill/>
          <a:ln/>
        </p:spPr>
      </p:pic>
      <p:pic>
        <p:nvPicPr>
          <p:cNvPr id="78856" name="Picture 8" descr="uFG27_07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l="25204" r="25150"/>
          <a:stretch>
            <a:fillRect/>
          </a:stretch>
        </p:blipFill>
        <p:spPr>
          <a:xfrm>
            <a:off x="6067425" y="2209800"/>
            <a:ext cx="3076575" cy="4648200"/>
          </a:xfrm>
          <a:noFill/>
          <a:ln/>
        </p:spPr>
      </p:pic>
      <p:sp>
        <p:nvSpPr>
          <p:cNvPr id="78858" name="Line 10"/>
          <p:cNvSpPr>
            <a:spLocks noChangeShapeType="1"/>
          </p:cNvSpPr>
          <p:nvPr/>
        </p:nvSpPr>
        <p:spPr bwMode="auto">
          <a:xfrm flipH="1" flipV="1">
            <a:off x="6705600" y="2743200"/>
            <a:ext cx="1066800" cy="990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4724400" y="2133600"/>
            <a:ext cx="2051050" cy="64135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Rete testis and </a:t>
            </a:r>
          </a:p>
          <a:p>
            <a:r>
              <a:rPr lang="en-US" b="1">
                <a:solidFill>
                  <a:schemeClr val="bg2"/>
                </a:solidFill>
              </a:rPr>
              <a:t>Efferent ductules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FD6A-014F-4780-B25F-C7A805774BB2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2D0970-C551-4156-87C2-390481BCF4C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90" name="Picture 18" descr="uFG27_08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000" contrast="12000"/>
          </a:blip>
          <a:srcRect l="22641" r="22641" b="6447"/>
          <a:stretch>
            <a:fillRect/>
          </a:stretch>
        </p:blipFill>
        <p:spPr>
          <a:xfrm>
            <a:off x="0" y="2057400"/>
            <a:ext cx="3446463" cy="4419600"/>
          </a:xfrm>
          <a:noFill/>
          <a:ln/>
        </p:spPr>
      </p:pic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28600"/>
            <a:ext cx="2438400" cy="1143000"/>
          </a:xfrm>
          <a:noFill/>
          <a:ln/>
        </p:spPr>
        <p:txBody>
          <a:bodyPr lIns="90487" tIns="44450" rIns="90487" bIns="44450"/>
          <a:lstStyle/>
          <a:p>
            <a:pPr algn="l"/>
            <a:r>
              <a:rPr lang="en-US" sz="4000">
                <a:solidFill>
                  <a:schemeClr val="hlink"/>
                </a:solidFill>
                <a:effectLst/>
              </a:rPr>
              <a:t>Pathway of Sperm</a:t>
            </a:r>
          </a:p>
        </p:txBody>
      </p:sp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3"/>
          <a:srcRect l="41010" t="9528" r="17996" b="9497"/>
          <a:stretch>
            <a:fillRect/>
          </a:stretch>
        </p:blipFill>
        <p:spPr bwMode="auto">
          <a:xfrm>
            <a:off x="7870825" y="0"/>
            <a:ext cx="1273175" cy="1676400"/>
          </a:xfrm>
          <a:prstGeom prst="rect">
            <a:avLst/>
          </a:prstGeom>
          <a:noFill/>
        </p:spPr>
      </p:pic>
      <p:sp>
        <p:nvSpPr>
          <p:cNvPr id="79887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0" y="533400"/>
            <a:ext cx="51816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effectLst/>
              </a:rPr>
              <a:t>Seminiferous tubules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effectLst/>
              </a:rPr>
              <a:t>Rete testis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effectLst/>
              </a:rPr>
              <a:t>Epididymis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effectLst/>
              </a:rPr>
              <a:t>Vas (ductus) deferens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effectLst/>
              </a:rPr>
              <a:t>Ampulla of vas deferens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effectLst/>
              </a:rPr>
              <a:t>Ejaculatory duct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effectLst/>
              </a:rPr>
              <a:t>Prostatic urethra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effectLst/>
              </a:rPr>
              <a:t>Membranous urethra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effectLst/>
              </a:rPr>
              <a:t>Penile (spongy) urethra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0" y="5943600"/>
            <a:ext cx="1009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2"/>
                </a:solidFill>
              </a:rPr>
              <a:t>Fig 27.8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033A-8DB2-4A18-B908-B6BCF02FFAE5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363FC-40BE-4894-98D6-F34D292962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9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9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9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98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9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98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98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98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pPr algn="l"/>
            <a:r>
              <a:rPr lang="en-US">
                <a:solidFill>
                  <a:schemeClr val="hlink"/>
                </a:solidFill>
              </a:rPr>
              <a:t>Accessory Glands</a:t>
            </a:r>
            <a:endParaRPr lang="en-US" sz="3200" i="1">
              <a:solidFill>
                <a:schemeClr val="hlink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686800" cy="4525963"/>
          </a:xfrm>
          <a:noFill/>
          <a:ln/>
        </p:spPr>
        <p:txBody>
          <a:bodyPr lIns="90487" tIns="44450" rIns="90487" bIns="44450"/>
          <a:lstStyle/>
          <a:p>
            <a:pPr marL="609600" indent="-609600">
              <a:spcBef>
                <a:spcPct val="85000"/>
              </a:spcBef>
              <a:buFont typeface="Wingdings" pitchFamily="2" charset="2"/>
              <a:buNone/>
            </a:pPr>
            <a:r>
              <a:rPr lang="en-US" sz="2800">
                <a:solidFill>
                  <a:schemeClr val="tx2"/>
                </a:solidFill>
              </a:rPr>
              <a:t>Provide for 95% of the seminal fluid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  <a:p>
            <a:pPr marL="609600" indent="-609600">
              <a:spcBef>
                <a:spcPct val="60000"/>
              </a:spcBef>
              <a:buFont typeface="Wingdings" pitchFamily="2" charset="2"/>
              <a:buNone/>
            </a:pPr>
            <a:r>
              <a:rPr lang="en-US" b="1">
                <a:solidFill>
                  <a:schemeClr val="hlink"/>
                </a:solidFill>
              </a:rPr>
              <a:t>1) Seminal Vesicles</a:t>
            </a:r>
          </a:p>
          <a:p>
            <a:pPr marL="609600" indent="-609600"/>
            <a:r>
              <a:rPr lang="en-US" sz="2800" b="1"/>
              <a:t>Paired, on back wall of urinary bladder</a:t>
            </a:r>
          </a:p>
          <a:p>
            <a:pPr marL="609600" indent="-609600"/>
            <a:r>
              <a:rPr lang="en-US" sz="2800" b="1"/>
              <a:t>Tubular </a:t>
            </a:r>
            <a:r>
              <a:rPr lang="en-US" sz="2000" b="1"/>
              <a:t>(~ 15 cm)</a:t>
            </a:r>
            <a:endParaRPr lang="en-US" sz="2800" b="1"/>
          </a:p>
          <a:p>
            <a:pPr marL="609600" indent="-609600"/>
            <a:r>
              <a:rPr lang="en-US" sz="2800" b="1"/>
              <a:t>Produce  60% of semen, hormones, fructose, etc.</a:t>
            </a:r>
          </a:p>
          <a:p>
            <a:pPr marL="609600" indent="-609600"/>
            <a:r>
              <a:rPr lang="en-US" sz="2800" b="1"/>
              <a:t>Activate sperm (leading to motility)</a:t>
            </a:r>
          </a:p>
        </p:txBody>
      </p:sp>
      <p:pic>
        <p:nvPicPr>
          <p:cNvPr id="81925" name="Picture 5"/>
          <p:cNvPicPr>
            <a:picLocks noGrp="1" noChangeArrowheads="1"/>
          </p:cNvPicPr>
          <p:nvPr>
            <p:ph sz="half" idx="2"/>
          </p:nvPr>
        </p:nvPicPr>
        <p:blipFill>
          <a:blip r:embed="rId2"/>
          <a:srcRect t="39378"/>
          <a:stretch>
            <a:fillRect/>
          </a:stretch>
        </p:blipFill>
        <p:spPr>
          <a:xfrm>
            <a:off x="6629400" y="0"/>
            <a:ext cx="2514600" cy="2819400"/>
          </a:xfrm>
          <a:noFill/>
          <a:ln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1B9-80D2-4E11-BDA4-A8E771C7C687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363FC-40BE-4894-98D6-F34D292962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  <a:t>Seminal vesicles Cont’d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Lobulated organ</a:t>
            </a:r>
          </a:p>
          <a:p>
            <a:pPr>
              <a:buFont typeface="Wingdings" pitchFamily="2" charset="2"/>
              <a:buChar char="§"/>
            </a:pPr>
            <a:endParaRPr lang="en-US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2 inches (5 cm) long</a:t>
            </a:r>
          </a:p>
          <a:p>
            <a:pPr>
              <a:buFont typeface="Wingdings" pitchFamily="2" charset="2"/>
              <a:buChar char="§"/>
            </a:pPr>
            <a:endParaRPr lang="en-US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Lies on the posterior surface of the urinary bladder</a:t>
            </a:r>
          </a:p>
          <a:p>
            <a:pPr>
              <a:buFont typeface="Wingdings" pitchFamily="2" charset="2"/>
              <a:buChar char="§"/>
            </a:pPr>
            <a:endParaRPr lang="en-US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Seminal vesicle joins the vas deferens to form ejaculatory ducts on each side</a:t>
            </a:r>
          </a:p>
          <a:p>
            <a:pPr>
              <a:buFont typeface="Wingdings" pitchFamily="2" charset="2"/>
              <a:buChar char="§"/>
            </a:pPr>
            <a:endParaRPr lang="en-US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8D2-29E6-469B-9746-C2AA733CC63E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4F322-7041-4C64-89E4-FBD1F4C2044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r>
              <a:rPr lang="en-US" sz="4000" smtClean="0">
                <a:effectLst/>
                <a:latin typeface="Times New Roman" pitchFamily="18" charset="0"/>
                <a:cs typeface="Times New Roman" pitchFamily="18" charset="0"/>
              </a:rPr>
              <a:t>Ejaculatory ducts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Less then 1 inches (2.5 cm) long</a:t>
            </a:r>
          </a:p>
          <a:p>
            <a:pPr>
              <a:buFont typeface="Wingdings" pitchFamily="2" charset="2"/>
              <a:buChar char="§"/>
            </a:pPr>
            <a:endParaRPr lang="en-US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Formed by the union of duct of seminal vesicle and vas deferens</a:t>
            </a:r>
          </a:p>
          <a:p>
            <a:pPr>
              <a:buFont typeface="Wingdings" pitchFamily="2" charset="2"/>
              <a:buChar char="§"/>
            </a:pPr>
            <a:endParaRPr lang="en-US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Pierce posterior surface of the prostate</a:t>
            </a:r>
          </a:p>
          <a:p>
            <a:pPr>
              <a:buFont typeface="Wingdings" pitchFamily="2" charset="2"/>
              <a:buChar char="§"/>
            </a:pPr>
            <a:endParaRPr lang="en-US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Opens into the prostatic part of the urethra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8B4B-D6A3-47E9-9C37-4414673BCF70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4F322-7041-4C64-89E4-FBD1F4C2044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 b="8366"/>
          <a:stretch>
            <a:fillRect/>
          </a:stretch>
        </p:blipFill>
        <p:spPr bwMode="auto">
          <a:xfrm>
            <a:off x="533400" y="79375"/>
            <a:ext cx="8077200" cy="67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C63-8D62-439D-B99C-FB27B0C44C8D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C380C-9999-484E-B3D3-DCC2ADEDDF6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  <a:noFill/>
          <a:ln/>
        </p:spPr>
        <p:txBody>
          <a:bodyPr lIns="90487" tIns="44450" rIns="90487" bIns="44450"/>
          <a:lstStyle/>
          <a:p>
            <a:r>
              <a:rPr lang="en-US" b="0"/>
              <a:t>General Organization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209800"/>
            <a:ext cx="8458200" cy="4114800"/>
          </a:xfrm>
          <a:noFill/>
          <a:ln/>
        </p:spPr>
        <p:txBody>
          <a:bodyPr lIns="90487" tIns="44450" rIns="90487" bIns="44450"/>
          <a:lstStyle/>
          <a:p>
            <a:pPr>
              <a:lnSpc>
                <a:spcPct val="145000"/>
              </a:lnSpc>
              <a:spcBef>
                <a:spcPct val="55000"/>
              </a:spcBef>
            </a:pPr>
            <a:r>
              <a:rPr lang="en-US" b="1"/>
              <a:t>Gonads	</a:t>
            </a:r>
            <a:r>
              <a:rPr lang="en-US" b="1">
                <a:sym typeface="Symbol" pitchFamily="18" charset="2"/>
              </a:rPr>
              <a:t></a:t>
            </a:r>
            <a:r>
              <a:rPr lang="en-US" b="1"/>
              <a:t>	gametes &amp; hormones</a:t>
            </a:r>
          </a:p>
          <a:p>
            <a:pPr>
              <a:lnSpc>
                <a:spcPct val="145000"/>
              </a:lnSpc>
              <a:spcBef>
                <a:spcPct val="55000"/>
              </a:spcBef>
            </a:pPr>
            <a:r>
              <a:rPr lang="en-US" b="1"/>
              <a:t>Ducts	 </a:t>
            </a:r>
            <a:r>
              <a:rPr lang="en-US" b="1">
                <a:sym typeface="Symbol" pitchFamily="18" charset="2"/>
              </a:rPr>
              <a:t></a:t>
            </a:r>
            <a:r>
              <a:rPr lang="en-US" b="1"/>
              <a:t> 	transport of . . . ?</a:t>
            </a:r>
          </a:p>
          <a:p>
            <a:pPr>
              <a:lnSpc>
                <a:spcPct val="145000"/>
              </a:lnSpc>
              <a:spcBef>
                <a:spcPct val="55000"/>
              </a:spcBef>
            </a:pPr>
            <a:r>
              <a:rPr lang="en-US" b="1"/>
              <a:t>Glands	 </a:t>
            </a:r>
            <a:r>
              <a:rPr lang="en-US" b="1">
                <a:sym typeface="Symbol" pitchFamily="18" charset="2"/>
              </a:rPr>
              <a:t></a:t>
            </a:r>
            <a:r>
              <a:rPr lang="en-US" b="1"/>
              <a:t> 	secrete fluid		</a:t>
            </a:r>
          </a:p>
          <a:p>
            <a:pPr>
              <a:lnSpc>
                <a:spcPct val="145000"/>
              </a:lnSpc>
              <a:spcBef>
                <a:spcPct val="55000"/>
              </a:spcBef>
            </a:pPr>
            <a:r>
              <a:rPr lang="en-US" b="1"/>
              <a:t>Perineal structures = external genitalia</a:t>
            </a:r>
          </a:p>
        </p:txBody>
      </p:sp>
      <p:pic>
        <p:nvPicPr>
          <p:cNvPr id="88074" name="Picture 1034" descr="egg and spe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28600"/>
            <a:ext cx="2190750" cy="1573213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7CC6-7924-47BD-9E1A-E47648B70979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C380C-9999-484E-B3D3-DCC2ADEDDF6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04800"/>
            <a:ext cx="7239000" cy="1143000"/>
          </a:xfrm>
          <a:noFill/>
          <a:ln/>
        </p:spPr>
        <p:txBody>
          <a:bodyPr lIns="90487" tIns="44450" rIns="90487" bIns="44450"/>
          <a:lstStyle/>
          <a:p>
            <a:pPr algn="l"/>
            <a:r>
              <a:rPr lang="en-US" sz="5400">
                <a:solidFill>
                  <a:schemeClr val="hlink"/>
                </a:solidFill>
              </a:rPr>
              <a:t>Prostate Gland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4800600" cy="4724400"/>
          </a:xfrm>
          <a:noFill/>
          <a:ln/>
        </p:spPr>
        <p:txBody>
          <a:bodyPr lIns="90487" tIns="44450" rIns="90487" bIns="44450"/>
          <a:lstStyle/>
          <a:p>
            <a:pPr>
              <a:spcBef>
                <a:spcPct val="80000"/>
              </a:spcBef>
              <a:buFont typeface="Wingdings" pitchFamily="2" charset="2"/>
              <a:buNone/>
            </a:pPr>
            <a:r>
              <a:rPr lang="en-US" sz="2800" b="1"/>
              <a:t>20 - 30% of seminal fluid </a:t>
            </a:r>
          </a:p>
          <a:p>
            <a:pPr>
              <a:spcBef>
                <a:spcPct val="80000"/>
              </a:spcBef>
              <a:buFont typeface="Wingdings" pitchFamily="2" charset="2"/>
              <a:buNone/>
            </a:pPr>
            <a:r>
              <a:rPr lang="en-US" sz="2800" b="1"/>
              <a:t>Single, doughnut-shaped</a:t>
            </a:r>
          </a:p>
          <a:p>
            <a:pPr>
              <a:lnSpc>
                <a:spcPct val="140000"/>
              </a:lnSpc>
              <a:spcBef>
                <a:spcPct val="80000"/>
              </a:spcBef>
              <a:buFont typeface="Wingdings" pitchFamily="2" charset="2"/>
              <a:buNone/>
            </a:pPr>
            <a:r>
              <a:rPr lang="en-US" sz="2800" b="1"/>
              <a:t>Secretion contains:</a:t>
            </a:r>
          </a:p>
          <a:p>
            <a:pPr lvl="1"/>
            <a:r>
              <a:rPr lang="en-US" sz="2400"/>
              <a:t>Citrate </a:t>
            </a:r>
          </a:p>
          <a:p>
            <a:pPr lvl="1"/>
            <a:r>
              <a:rPr lang="en-US" sz="2400"/>
              <a:t>Seminal plasmin (mild antibiotic)</a:t>
            </a:r>
          </a:p>
          <a:p>
            <a:pPr lvl="1"/>
            <a:r>
              <a:rPr lang="en-US" sz="2400"/>
              <a:t>Prostate specific antigen (PSA) – blood test for ?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09800"/>
            <a:ext cx="3962400" cy="357505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D2D2-028F-4F03-94BE-16BBD1EEFEC3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4F322-7041-4C64-89E4-FBD1F4C2044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r>
              <a:rPr lang="en-US" sz="4000" smtClean="0">
                <a:effectLst/>
                <a:latin typeface="Times New Roman" pitchFamily="18" charset="0"/>
                <a:cs typeface="Times New Roman" pitchFamily="18" charset="0"/>
              </a:rPr>
              <a:t>Prostate Gland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Fibromuscular glandular organ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Glandular part : 2/3</a:t>
            </a:r>
            <a:r>
              <a:rPr lang="en-US" baseline="30000" dirty="0" smtClean="0">
                <a:effectLst/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Fibromuscular part: 1/3</a:t>
            </a:r>
            <a:r>
              <a:rPr lang="en-US" baseline="30000" dirty="0" smtClean="0">
                <a:effectLst/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Site: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Lies between the neck of the urinary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       bladder above and the urogenital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       diaphragm below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Size: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1.25 inches (3 cm)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1E7-DE1C-487A-A0A0-B4B92F08F134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4F322-7041-4C64-89E4-FBD1F4C2044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 t="20357" b="8321"/>
          <a:stretch>
            <a:fillRect/>
          </a:stretch>
        </p:blipFill>
        <p:spPr bwMode="auto">
          <a:xfrm>
            <a:off x="76200" y="944563"/>
            <a:ext cx="89916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1"/>
          <p:cNvSpPr txBox="1">
            <a:spLocks/>
          </p:cNvSpPr>
          <p:nvPr/>
        </p:nvSpPr>
        <p:spPr bwMode="auto">
          <a:xfrm>
            <a:off x="457200" y="152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 i="0">
                <a:solidFill>
                  <a:schemeClr val="tx2"/>
                </a:solidFill>
                <a:latin typeface="Times New Roman" pitchFamily="18" charset="0"/>
              </a:rPr>
              <a:t>Location of Prostate Gland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1E8A-80CB-4813-B4B9-B66216074933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C380C-9999-484E-B3D3-DCC2ADEDDF6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813"/>
            <a:ext cx="82296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6E0-FB2E-43D5-88DD-C006E3624EFC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C380C-9999-484E-B3D3-DCC2ADEDDF6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r>
              <a:rPr lang="en-US" sz="4000" smtClean="0">
                <a:effectLst/>
                <a:latin typeface="Times New Roman" pitchFamily="18" charset="0"/>
                <a:cs typeface="Times New Roman" pitchFamily="18" charset="0"/>
              </a:rPr>
              <a:t>Capsule of the Prostate Gland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216525"/>
          </a:xfrm>
        </p:spPr>
        <p:txBody>
          <a:bodyPr/>
          <a:lstStyle/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True capsule: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Prostate is surrounded by a fibrous capsule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which contains prostatic plexuses of nerves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       and veins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False capsule: 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Visceral layer of pelvic fascia forms a 	fibrous prostatic sheath outside the true 	capsule </a:t>
            </a:r>
          </a:p>
          <a:p>
            <a:pPr lvl="3">
              <a:buFont typeface="Wingdings" pitchFamily="2" charset="2"/>
              <a:buChar char="§"/>
              <a:defRPr/>
            </a:pPr>
            <a:endParaRPr lang="en-US" sz="32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CFF7-5138-4BC4-B9E4-7276F3BD4450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4F322-7041-4C64-89E4-FBD1F4C2044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r>
              <a:rPr lang="en-US" sz="4000" smtClean="0">
                <a:effectLst/>
                <a:latin typeface="Times New Roman" pitchFamily="18" charset="0"/>
                <a:cs typeface="Times New Roman" pitchFamily="18" charset="0"/>
              </a:rPr>
              <a:t>Prostate Gland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2165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Apex</a:t>
            </a:r>
          </a:p>
          <a:p>
            <a:pPr>
              <a:buFont typeface="Wingdings" pitchFamily="2" charset="2"/>
              <a:buChar char="§"/>
            </a:pPr>
            <a:endParaRPr lang="en-US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Base </a:t>
            </a:r>
          </a:p>
          <a:p>
            <a:pPr>
              <a:buFont typeface="Wingdings" pitchFamily="2" charset="2"/>
              <a:buChar char="§"/>
            </a:pPr>
            <a:endParaRPr lang="en-US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Anterior surface</a:t>
            </a:r>
          </a:p>
          <a:p>
            <a:pPr>
              <a:buFont typeface="Wingdings" pitchFamily="2" charset="2"/>
              <a:buChar char="§"/>
            </a:pPr>
            <a:endParaRPr lang="en-US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Posterior surface</a:t>
            </a:r>
          </a:p>
          <a:p>
            <a:pPr>
              <a:buFont typeface="Wingdings" pitchFamily="2" charset="2"/>
              <a:buChar char="§"/>
            </a:pPr>
            <a:endParaRPr lang="en-US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Inferolateral surfaces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69A6-CAE3-4E36-8B9D-E134BDA24149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4F322-7041-4C64-89E4-FBD1F4C2044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813"/>
            <a:ext cx="82296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7DD1-AB59-42A6-B793-9B961D048FF4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C380C-9999-484E-B3D3-DCC2ADEDDF6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r>
              <a:rPr lang="en-US" sz="4000" smtClean="0">
                <a:effectLst/>
                <a:latin typeface="Times New Roman" pitchFamily="18" charset="0"/>
                <a:cs typeface="Times New Roman" pitchFamily="18" charset="0"/>
              </a:rPr>
              <a:t>Anatomical lobes of Prostate Gland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2165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1.	Anterior lobe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Lies in front of urethra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Muscular 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Devoid of glandular tissue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2.	Median or Middle lobe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Lies between urethra and the ejaculatory ducts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Glandular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9DBA-69DB-4881-B69F-B84DCBE18F33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4F322-7041-4C64-89E4-FBD1F4C2044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r>
              <a:rPr lang="en-US" sz="4000" smtClean="0">
                <a:effectLst/>
                <a:latin typeface="Times New Roman" pitchFamily="18" charset="0"/>
                <a:cs typeface="Times New Roman" pitchFamily="18" charset="0"/>
              </a:rPr>
              <a:t>Anatomical lobes of Prostate Gland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3.	Posterior lobe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smtClean="0">
                <a:effectLst/>
                <a:latin typeface="Times New Roman" pitchFamily="18" charset="0"/>
                <a:cs typeface="Times New Roman" pitchFamily="18" charset="0"/>
              </a:rPr>
              <a:t>Lies behind urethra and below ejaculatory ducts 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smtClean="0">
                <a:effectLst/>
                <a:latin typeface="Times New Roman" pitchFamily="18" charset="0"/>
                <a:cs typeface="Times New Roman" pitchFamily="18" charset="0"/>
              </a:rPr>
              <a:t>Glandular </a:t>
            </a:r>
          </a:p>
          <a:p>
            <a:pPr marL="0" indent="0"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Right lateral lobe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smtClean="0">
                <a:effectLst/>
                <a:latin typeface="Times New Roman" pitchFamily="18" charset="0"/>
                <a:cs typeface="Times New Roman" pitchFamily="18" charset="0"/>
              </a:rPr>
              <a:t>Lies on the side of the urethra 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smtClean="0">
                <a:effectLst/>
                <a:latin typeface="Times New Roman" pitchFamily="18" charset="0"/>
                <a:cs typeface="Times New Roman" pitchFamily="18" charset="0"/>
              </a:rPr>
              <a:t>Glandular </a:t>
            </a:r>
          </a:p>
          <a:p>
            <a:pPr marL="0" indent="0"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5.	Left lateral lobe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smtClean="0">
                <a:effectLst/>
                <a:latin typeface="Times New Roman" pitchFamily="18" charset="0"/>
                <a:cs typeface="Times New Roman" pitchFamily="18" charset="0"/>
              </a:rPr>
              <a:t>Lies on the side of the urethra 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smtClean="0">
                <a:effectLst/>
                <a:latin typeface="Times New Roman" pitchFamily="18" charset="0"/>
                <a:cs typeface="Times New Roman" pitchFamily="18" charset="0"/>
              </a:rPr>
              <a:t>Glandular </a:t>
            </a:r>
          </a:p>
          <a:p>
            <a:pPr marL="0" indent="0">
              <a:buFont typeface="Wingdings" pitchFamily="2" charset="2"/>
              <a:buNone/>
            </a:pPr>
            <a:endParaRPr lang="en-US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324E-CA02-4D48-8256-761AB4CC97F1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4F322-7041-4C64-89E4-FBD1F4C2044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"/>
            <a:ext cx="7162800" cy="660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A8CF-2E90-4622-8BE6-D08E8601FAB1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C380C-9999-484E-B3D3-DCC2ADEDDF6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Male Reproductive System</a:t>
            </a:r>
          </a:p>
        </p:txBody>
      </p:sp>
      <p:pic>
        <p:nvPicPr>
          <p:cNvPr id="2053" name="Picture 5" descr="msotw9_temp0"/>
          <p:cNvPicPr>
            <a:picLocks noChangeAspect="1" noChangeArrowheads="1"/>
          </p:cNvPicPr>
          <p:nvPr/>
        </p:nvPicPr>
        <p:blipFill>
          <a:blip r:embed="rId2"/>
          <a:srcRect b="37953"/>
          <a:stretch>
            <a:fillRect/>
          </a:stretch>
        </p:blipFill>
        <p:spPr bwMode="auto">
          <a:xfrm>
            <a:off x="1219200" y="1219200"/>
            <a:ext cx="66294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724400" y="5943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scrotum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648200" y="5562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testis/testes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648200" y="5105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epididymis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858000" y="5867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vas deferens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858000" y="5105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Cowper’s gland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934200" y="4267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rectum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248400" y="1676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seminal vesicles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819400" y="1600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urinary bladder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600200" y="2209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prostate gland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524000" y="3352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urethra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524000" y="3962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penis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87E2-C13B-46CD-B18E-92464AD0A8AB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1D92B9-E762-4F49-9664-7E6663591C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7" grpId="0"/>
      <p:bldP spid="2058" grpId="0"/>
      <p:bldP spid="2059" grpId="0"/>
      <p:bldP spid="2060" grpId="0"/>
      <p:bldP spid="2062" grpId="0"/>
      <p:bldP spid="2063" grpId="0"/>
      <p:bldP spid="2064" grpId="0"/>
      <p:bldP spid="20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  <a:t>Benign Prostatic Hypertrophy (BPH)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Occurs in </a:t>
            </a: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middle age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Median or Middle lobe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is involved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Projects into urinary bladder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Obstructs </a:t>
            </a: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prostatic urethra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internal urethral orifice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D547-7DB4-4686-9428-822F7D28E0F9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4F322-7041-4C64-89E4-FBD1F4C2044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r>
              <a:rPr lang="en-US" sz="4000" smtClean="0">
                <a:effectLst/>
                <a:latin typeface="Times New Roman" pitchFamily="18" charset="0"/>
                <a:cs typeface="Times New Roman" pitchFamily="18" charset="0"/>
              </a:rPr>
              <a:t>Prostatic Cancer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Occurs in </a:t>
            </a:r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old age (after 55 years usually)</a:t>
            </a:r>
          </a:p>
          <a:p>
            <a:pPr>
              <a:buFont typeface="Wingdings" pitchFamily="2" charset="2"/>
              <a:buChar char="§"/>
            </a:pPr>
            <a:endParaRPr lang="en-US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Posterior and lateral lobes </a:t>
            </a: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are involved</a:t>
            </a:r>
          </a:p>
          <a:p>
            <a:pPr>
              <a:buFont typeface="Wingdings" pitchFamily="2" charset="2"/>
              <a:buChar char="§"/>
            </a:pPr>
            <a:endParaRPr lang="en-US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Palpated during </a:t>
            </a:r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PR </a:t>
            </a: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examination</a:t>
            </a:r>
          </a:p>
          <a:p>
            <a:pPr>
              <a:buFont typeface="Wingdings" pitchFamily="2" charset="2"/>
              <a:buChar char="§"/>
            </a:pPr>
            <a:endParaRPr lang="en-US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Can spread to </a:t>
            </a:r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iliac and sacral lymph nodes and can spread to vertebral column and brain </a:t>
            </a: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through venous channels</a:t>
            </a:r>
          </a:p>
          <a:p>
            <a:pPr>
              <a:buFont typeface="Wingdings" pitchFamily="2" charset="2"/>
              <a:buChar char="§"/>
            </a:pPr>
            <a:endParaRPr lang="en-US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7CD7-1C64-4AAF-A3FC-7054B39009D0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4F322-7041-4C64-89E4-FBD1F4C2044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Prostatectomy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TURP (Transurethral resection of prostate)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BC64-97BE-4A38-A6DC-367E9AD1659C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4F322-7041-4C64-89E4-FBD1F4C2044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  <a:ln/>
        </p:spPr>
        <p:txBody>
          <a:bodyPr lIns="90487" tIns="44450" rIns="90487" bIns="44450"/>
          <a:lstStyle/>
          <a:p>
            <a:pPr algn="l"/>
            <a:r>
              <a:rPr lang="en-US">
                <a:solidFill>
                  <a:schemeClr val="hlink"/>
                </a:solidFill>
              </a:rPr>
              <a:t>Bulbourethral glands (Cowper’s glands)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590800"/>
            <a:ext cx="4495800" cy="4525963"/>
          </a:xfrm>
          <a:noFill/>
          <a:ln/>
        </p:spPr>
        <p:txBody>
          <a:bodyPr lIns="90487" tIns="44450" rIns="90487" bIns="44450"/>
          <a:lstStyle/>
          <a:p>
            <a:pPr>
              <a:spcBef>
                <a:spcPct val="90000"/>
              </a:spcBef>
              <a:buFont typeface="Wingdings" pitchFamily="2" charset="2"/>
              <a:buNone/>
            </a:pPr>
            <a:r>
              <a:rPr lang="en-US" sz="2800" b="1"/>
              <a:t>Pea size, </a:t>
            </a:r>
            <a:r>
              <a:rPr lang="en-US" sz="2800" b="1">
                <a:effectLst/>
              </a:rPr>
              <a:t>paired, at base of penis</a:t>
            </a:r>
          </a:p>
          <a:p>
            <a:pPr>
              <a:spcBef>
                <a:spcPct val="90000"/>
              </a:spcBef>
              <a:buFont typeface="Wingdings" pitchFamily="2" charset="2"/>
              <a:buNone/>
            </a:pPr>
            <a:r>
              <a:rPr lang="en-US" sz="2800" b="1">
                <a:effectLst/>
              </a:rPr>
              <a:t>Produce about 10% of semen</a:t>
            </a:r>
            <a:endParaRPr lang="en-US" sz="2800" b="1"/>
          </a:p>
          <a:p>
            <a:pPr>
              <a:spcBef>
                <a:spcPct val="90000"/>
              </a:spcBef>
              <a:buFont typeface="Wingdings" pitchFamily="2" charset="2"/>
              <a:buNone/>
            </a:pPr>
            <a:r>
              <a:rPr lang="en-US" sz="2800" b="1"/>
              <a:t>Alkaline mucus - </a:t>
            </a:r>
            <a:r>
              <a:rPr lang="en-US" sz="2800" b="1" i="1"/>
              <a:t>function??</a:t>
            </a:r>
          </a:p>
          <a:p>
            <a:pPr>
              <a:spcBef>
                <a:spcPct val="90000"/>
              </a:spcBef>
              <a:buFont typeface="Wingdings" pitchFamily="2" charset="2"/>
              <a:buNone/>
            </a:pPr>
            <a:r>
              <a:rPr lang="en-US" sz="2800" b="1"/>
              <a:t>	</a:t>
            </a:r>
          </a:p>
          <a:p>
            <a:pPr>
              <a:spcBef>
                <a:spcPct val="90000"/>
              </a:spcBef>
            </a:pPr>
            <a:endParaRPr lang="en-US" sz="2800" b="1"/>
          </a:p>
        </p:txBody>
      </p:sp>
      <p:pic>
        <p:nvPicPr>
          <p:cNvPr id="85000" name="Picture 8" descr="uFG27_09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2000" contrast="24000"/>
          </a:blip>
          <a:srcRect l="30190" r="30188" b="5128"/>
          <a:stretch>
            <a:fillRect/>
          </a:stretch>
        </p:blipFill>
        <p:spPr>
          <a:xfrm>
            <a:off x="6003925" y="1219200"/>
            <a:ext cx="3140075" cy="5638800"/>
          </a:xfr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A693-035D-4908-978D-48CBD62E2EF2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363FC-40BE-4894-98D6-F34D2929621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hlink"/>
                </a:solidFill>
              </a:rPr>
              <a:t>Semen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90000"/>
              </a:spcBef>
              <a:buFont typeface="Wingdings" pitchFamily="2" charset="2"/>
              <a:buNone/>
            </a:pPr>
            <a:r>
              <a:rPr lang="en-US" sz="2800"/>
              <a:t>2-5 ml ejaculate</a:t>
            </a:r>
          </a:p>
          <a:p>
            <a:pPr>
              <a:lnSpc>
                <a:spcPct val="90000"/>
              </a:lnSpc>
              <a:spcBef>
                <a:spcPct val="90000"/>
              </a:spcBef>
              <a:buFont typeface="Wingdings" pitchFamily="2" charset="2"/>
              <a:buNone/>
            </a:pPr>
            <a:r>
              <a:rPr lang="en-US" sz="2800"/>
              <a:t>Ejaculation of semen by pelvic floor and penile muscles (Sympathetic division induces peristalsis in tract)</a:t>
            </a:r>
          </a:p>
          <a:p>
            <a:pPr>
              <a:lnSpc>
                <a:spcPct val="90000"/>
              </a:lnSpc>
              <a:spcBef>
                <a:spcPct val="90000"/>
              </a:spcBef>
              <a:buFont typeface="Wingdings" pitchFamily="2" charset="2"/>
              <a:buNone/>
            </a:pPr>
            <a:r>
              <a:rPr lang="en-US" sz="2800"/>
              <a:t>Constituents: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	1. sperm - 20 - 100 million sperm/ ml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	2. seminal fluid - see above glands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	3. enzymes - proteases and seminalplasmin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18A0-5E84-4C01-8063-537623141BE4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4F322-7041-4C64-89E4-FBD1F4C2044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4800600" cy="792162"/>
          </a:xfrm>
        </p:spPr>
        <p:txBody>
          <a:bodyPr/>
          <a:lstStyle/>
          <a:p>
            <a:pPr algn="r"/>
            <a:r>
              <a:rPr lang="en-US">
                <a:solidFill>
                  <a:schemeClr val="hlink"/>
                </a:solidFill>
              </a:rPr>
              <a:t>Penis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953000" cy="5410200"/>
          </a:xfrm>
        </p:spPr>
        <p:txBody>
          <a:bodyPr/>
          <a:lstStyle/>
          <a:p>
            <a:pPr>
              <a:spcBef>
                <a:spcPct val="60000"/>
              </a:spcBef>
              <a:buFont typeface="Wingdings" pitchFamily="2" charset="2"/>
              <a:buNone/>
            </a:pPr>
            <a:r>
              <a:rPr lang="en-US" sz="2800" b="1">
                <a:solidFill>
                  <a:schemeClr val="hlink"/>
                </a:solidFill>
              </a:rPr>
              <a:t>Root</a:t>
            </a:r>
            <a:r>
              <a:rPr lang="en-US" sz="2800"/>
              <a:t> - fixed to ischial ramus</a:t>
            </a:r>
          </a:p>
          <a:p>
            <a:pPr>
              <a:spcBef>
                <a:spcPct val="60000"/>
              </a:spcBef>
              <a:buFont typeface="Wingdings" pitchFamily="2" charset="2"/>
              <a:buNone/>
            </a:pPr>
            <a:r>
              <a:rPr lang="en-US" sz="2800" b="1">
                <a:solidFill>
                  <a:schemeClr val="hlink"/>
                </a:solidFill>
              </a:rPr>
              <a:t>Body</a:t>
            </a:r>
            <a:r>
              <a:rPr lang="en-US" sz="2800"/>
              <a:t>  with </a:t>
            </a:r>
            <a:r>
              <a:rPr lang="en-US" sz="2800">
                <a:hlinkClick r:id="" action="ppaction://hlinkshowjump?jump=nextslide"/>
              </a:rPr>
              <a:t>erectile tissues</a:t>
            </a:r>
            <a:endParaRPr lang="en-US" sz="2800"/>
          </a:p>
          <a:p>
            <a:pPr>
              <a:spcBef>
                <a:spcPct val="60000"/>
              </a:spcBef>
              <a:buFont typeface="Wingdings" pitchFamily="2" charset="2"/>
              <a:buNone/>
            </a:pPr>
            <a:r>
              <a:rPr lang="en-US" sz="2800" b="1">
                <a:solidFill>
                  <a:schemeClr val="hlink"/>
                </a:solidFill>
              </a:rPr>
              <a:t>Glans</a:t>
            </a:r>
            <a:r>
              <a:rPr lang="en-US" sz="2800"/>
              <a:t> – enlargement of corpus spongiosum</a:t>
            </a:r>
          </a:p>
          <a:p>
            <a:pPr lvl="1">
              <a:buFont typeface="Wingdings" pitchFamily="2" charset="2"/>
              <a:buNone/>
            </a:pPr>
            <a:r>
              <a:rPr lang="en-US" sz="2400" b="1">
                <a:solidFill>
                  <a:schemeClr val="hlink"/>
                </a:solidFill>
              </a:rPr>
              <a:t>Prepuce</a:t>
            </a:r>
            <a:r>
              <a:rPr lang="en-US" sz="2400"/>
              <a:t> - foreskin – partially covers glans and surrounds external urethral meatus (may be removed in </a:t>
            </a:r>
            <a:r>
              <a:rPr lang="en-US" sz="2400">
                <a:hlinkClick r:id="" action="ppaction://noaction"/>
              </a:rPr>
              <a:t>circumcision</a:t>
            </a:r>
            <a:r>
              <a:rPr lang="en-US" sz="2400"/>
              <a:t>)</a:t>
            </a:r>
          </a:p>
          <a:p>
            <a:pPr lvl="1">
              <a:buFont typeface="Wingdings" pitchFamily="2" charset="2"/>
              <a:buNone/>
            </a:pPr>
            <a:r>
              <a:rPr lang="en-US" sz="2400"/>
              <a:t>Preputial glands - produce smegma (supports bacterial growth, such as </a:t>
            </a:r>
            <a:r>
              <a:rPr lang="en-US" sz="2400" i="1"/>
              <a:t>E. coli</a:t>
            </a:r>
            <a:r>
              <a:rPr lang="en-US" sz="2400"/>
              <a:t>)</a:t>
            </a:r>
          </a:p>
        </p:txBody>
      </p:sp>
      <p:pic>
        <p:nvPicPr>
          <p:cNvPr id="139268" name="Picture 4" descr="uFG27_09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6000" contrast="12000"/>
          </a:blip>
          <a:srcRect l="24529" r="20755" b="6154"/>
          <a:stretch>
            <a:fillRect/>
          </a:stretch>
        </p:blipFill>
        <p:spPr>
          <a:xfrm>
            <a:off x="5503863" y="0"/>
            <a:ext cx="3640137" cy="4419600"/>
          </a:xfrm>
          <a:noFill/>
          <a:ln/>
        </p:spPr>
      </p:pic>
      <p:pic>
        <p:nvPicPr>
          <p:cNvPr id="139270" name="Picture 6" descr="uFG27_09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12000" contrast="18000"/>
          </a:blip>
          <a:srcRect l="40146" t="75383" r="37123" b="5681"/>
          <a:stretch>
            <a:fillRect/>
          </a:stretch>
        </p:blipFill>
        <p:spPr>
          <a:xfrm>
            <a:off x="5029200" y="4286250"/>
            <a:ext cx="4114800" cy="2571750"/>
          </a:xfrm>
          <a:noFill/>
          <a:ln/>
        </p:spPr>
      </p:pic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5851525" y="3541713"/>
            <a:ext cx="10096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2"/>
                </a:solidFill>
              </a:rPr>
              <a:t>Fig 27.9</a:t>
            </a:r>
          </a:p>
        </p:txBody>
      </p:sp>
      <p:sp>
        <p:nvSpPr>
          <p:cNvPr id="139274" name="WordArt 10"/>
          <p:cNvSpPr>
            <a:spLocks noChangeArrowheads="1" noChangeShapeType="1" noTextEdit="1"/>
          </p:cNvSpPr>
          <p:nvPr/>
        </p:nvSpPr>
        <p:spPr bwMode="auto">
          <a:xfrm>
            <a:off x="7867650" y="5181600"/>
            <a:ext cx="127635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4D02-756E-4C78-99E0-EE563109B9DF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2D0970-C551-4156-87C2-390481BCF4C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813"/>
            <a:ext cx="82296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2113-0CA1-4771-B2A0-563AD9523C61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C380C-9999-484E-B3D3-DCC2ADEDDF6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Semen analysis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fld id="{AAE92C75-A395-4CD9-9E5A-861DA2508CF8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0C380C-9999-484E-B3D3-DCC2ADEDDF6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304800" y="214313"/>
            <a:ext cx="86106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Normal anatomy of a spermatozoon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539750" y="1412875"/>
            <a:ext cx="525621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spcAft>
                <a:spcPct val="35000"/>
              </a:spcAft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The human sperm cell is about 70 µm long.</a:t>
            </a:r>
          </a:p>
          <a:p>
            <a:pPr marL="342900" indent="-342900" algn="l" rtl="0">
              <a:spcBef>
                <a:spcPct val="20000"/>
              </a:spcBef>
              <a:spcAft>
                <a:spcPct val="35000"/>
              </a:spcAft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The nucleus is in the head – contains the 23 chromosomes.</a:t>
            </a:r>
          </a:p>
          <a:p>
            <a:pPr marL="342900" indent="-342900" algn="l" rtl="0">
              <a:spcBef>
                <a:spcPct val="20000"/>
              </a:spcBef>
              <a:spcAft>
                <a:spcPct val="35000"/>
              </a:spcAft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It is the head which binds to the egg at fertilization.</a:t>
            </a:r>
          </a:p>
          <a:p>
            <a:pPr marL="342900" indent="-342900" algn="l" rtl="0">
              <a:spcBef>
                <a:spcPct val="20000"/>
              </a:spcBef>
              <a:spcAft>
                <a:spcPct val="35000"/>
              </a:spcAft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Mid-piece: the energy for motility is generated.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Tail: (motility the beat is initiated just behind the mid-piece, and then propagated along the tail).</a:t>
            </a:r>
            <a:endParaRPr lang="en-CA" sz="2400" dirty="0">
              <a:cs typeface="Times New Roman" pitchFamily="18" charset="0"/>
            </a:endParaRPr>
          </a:p>
        </p:txBody>
      </p:sp>
      <p:pic>
        <p:nvPicPr>
          <p:cNvPr id="13317" name="Picture 20"/>
          <p:cNvPicPr>
            <a:picLocks noChangeAspect="1" noChangeArrowheads="1"/>
          </p:cNvPicPr>
          <p:nvPr/>
        </p:nvPicPr>
        <p:blipFill>
          <a:blip r:embed="rId2"/>
          <a:srcRect l="2083" r="4166"/>
          <a:stretch>
            <a:fillRect/>
          </a:stretch>
        </p:blipFill>
        <p:spPr bwMode="auto">
          <a:xfrm>
            <a:off x="5929313" y="1071563"/>
            <a:ext cx="3214687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22-09b_sperm_cell_matu_c"/>
          <p:cNvPicPr>
            <a:picLocks noChangeAspect="1" noChangeArrowheads="1"/>
          </p:cNvPicPr>
          <p:nvPr/>
        </p:nvPicPr>
        <p:blipFill>
          <a:blip r:embed="rId2"/>
          <a:srcRect t="1953" b="5080"/>
          <a:stretch>
            <a:fillRect/>
          </a:stretch>
        </p:blipFill>
        <p:spPr bwMode="auto">
          <a:xfrm>
            <a:off x="1371600" y="428625"/>
            <a:ext cx="61722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Male Reproductive System </a:t>
            </a:r>
            <a:br>
              <a:rPr lang="en-US" sz="3600"/>
            </a:br>
            <a:r>
              <a:rPr lang="en-US" sz="3600"/>
              <a:t>(frontal view)</a:t>
            </a:r>
          </a:p>
        </p:txBody>
      </p:sp>
      <p:pic>
        <p:nvPicPr>
          <p:cNvPr id="53254" name="Picture 6" descr="Male reproductive system gu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5791200" cy="4348163"/>
          </a:xfrm>
          <a:prstGeom prst="rect">
            <a:avLst/>
          </a:prstGeom>
          <a:noFill/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124200" y="6324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0E7E-DA17-4D61-BDEB-1DDF07C5E65C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1D92B9-E762-4F49-9664-7E6663591C5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53" name="Group 477"/>
          <p:cNvGraphicFramePr>
            <a:graphicFrameLocks noGrp="1"/>
          </p:cNvGraphicFramePr>
          <p:nvPr/>
        </p:nvGraphicFramePr>
        <p:xfrm>
          <a:off x="242570" y="188913"/>
          <a:ext cx="8506143" cy="5438459"/>
        </p:xfrm>
        <a:graphic>
          <a:graphicData uri="http://schemas.openxmlformats.org/drawingml/2006/table">
            <a:tbl>
              <a:tblPr rtl="1"/>
              <a:tblGrid>
                <a:gridCol w="5735638"/>
                <a:gridCol w="208280"/>
                <a:gridCol w="2562225"/>
              </a:tblGrid>
              <a:tr h="569913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Semen Analysis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2ml or more (usually 2-4 milliliters  per ejaculation)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Semen volume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Semen pH of 7.2-8.0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Semen pH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20-30 minutes after collection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Liquefaction time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million spermatozoa per ejaculate or more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Sperm count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More than 30% of the sperm have normal shape and structure.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Sperm morphology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More than 50% of the sperm show progressive movement</a:t>
                      </a: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 25% or more with rapid progressive movement.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Sperm motility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 or more live, i.e., excluding dye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Vitality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Fewer than 1 million WBCs/ml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White blood cells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587375"/>
          </a:xfrm>
        </p:spPr>
        <p:txBody>
          <a:bodyPr/>
          <a:lstStyle/>
          <a:p>
            <a:pPr eaLnBrk="1" hangingPunct="1"/>
            <a:r>
              <a:rPr lang="en-US" sz="4000" b="1" i="1" dirty="0" smtClean="0">
                <a:solidFill>
                  <a:schemeClr val="tx1"/>
                </a:solidFill>
                <a:cs typeface="Times New Roman" pitchFamily="18" charset="0"/>
              </a:rPr>
              <a:t>Fluid Fractions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14438"/>
            <a:ext cx="8497887" cy="4881562"/>
          </a:xfrm>
        </p:spPr>
        <p:txBody>
          <a:bodyPr/>
          <a:lstStyle/>
          <a:p>
            <a:pPr marL="609600" indent="-609600" algn="just" rtl="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i="1" dirty="0" smtClean="0">
                <a:cs typeface="Times New Roman" pitchFamily="18" charset="0"/>
              </a:rPr>
              <a:t>Urethral glands</a:t>
            </a:r>
            <a:r>
              <a:rPr lang="en-US" sz="2800" dirty="0" smtClean="0">
                <a:cs typeface="Times New Roman" pitchFamily="18" charset="0"/>
              </a:rPr>
              <a:t> (2-5%) are very small mucus secreting glands.</a:t>
            </a:r>
            <a:endParaRPr lang="en-US" sz="2800" b="1" dirty="0" smtClean="0">
              <a:cs typeface="Times New Roman" pitchFamily="18" charset="0"/>
            </a:endParaRPr>
          </a:p>
          <a:p>
            <a:pPr marL="609600" indent="-609600" algn="just" rtl="0" eaLnBrk="1" hangingPunct="1">
              <a:lnSpc>
                <a:spcPct val="90000"/>
              </a:lnSpc>
              <a:buFontTx/>
              <a:buAutoNum type="arabicPeriod"/>
            </a:pPr>
            <a:endParaRPr lang="en-US" sz="2800" b="1" dirty="0" smtClean="0">
              <a:cs typeface="Times New Roman" pitchFamily="18" charset="0"/>
            </a:endParaRPr>
          </a:p>
          <a:p>
            <a:pPr marL="609600" indent="-609600" algn="just" rtl="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i="1" dirty="0" smtClean="0">
                <a:cs typeface="Times New Roman" pitchFamily="18" charset="0"/>
              </a:rPr>
              <a:t>Prostate</a:t>
            </a:r>
            <a:r>
              <a:rPr lang="en-US" sz="2800" i="1" dirty="0" smtClean="0">
                <a:cs typeface="Times New Roman" pitchFamily="18" charset="0"/>
              </a:rPr>
              <a:t>:</a:t>
            </a:r>
            <a:r>
              <a:rPr lang="en-US" sz="2800" dirty="0" smtClean="0">
                <a:cs typeface="Times New Roman" pitchFamily="18" charset="0"/>
              </a:rPr>
              <a:t>  </a:t>
            </a:r>
            <a:r>
              <a:rPr lang="en-US" sz="2800" dirty="0" smtClean="0"/>
              <a:t>Approximately 20% to 30% of the semen volume is acidic fluid produced by the prostate gland, </a:t>
            </a:r>
            <a:r>
              <a:rPr lang="en-US" sz="2800" dirty="0" smtClean="0">
                <a:cs typeface="Times New Roman" pitchFamily="18" charset="0"/>
              </a:rPr>
              <a:t>the secretion contains acid </a:t>
            </a:r>
            <a:r>
              <a:rPr lang="en-US" sz="2800" dirty="0" err="1" smtClean="0">
                <a:cs typeface="Times New Roman" pitchFamily="18" charset="0"/>
              </a:rPr>
              <a:t>phosphatase</a:t>
            </a:r>
            <a:r>
              <a:rPr lang="en-US" sz="2800" dirty="0" smtClean="0">
                <a:cs typeface="Times New Roman" pitchFamily="18" charset="0"/>
              </a:rPr>
              <a:t> and </a:t>
            </a:r>
            <a:r>
              <a:rPr lang="en-US" sz="2800" dirty="0" err="1" smtClean="0">
                <a:cs typeface="Times New Roman" pitchFamily="18" charset="0"/>
              </a:rPr>
              <a:t>proteolytic</a:t>
            </a:r>
            <a:r>
              <a:rPr lang="en-US" sz="2800" dirty="0" smtClean="0">
                <a:cs typeface="Times New Roman" pitchFamily="18" charset="0"/>
              </a:rPr>
              <a:t> enzymes that act on the fluid from the seminal vesicles, resulting in the coagulation and liquefaction of the semen.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8496300" cy="5905500"/>
          </a:xfrm>
        </p:spPr>
        <p:txBody>
          <a:bodyPr/>
          <a:lstStyle/>
          <a:p>
            <a:pPr marL="609600" indent="-609600" algn="just" rtl="0" eaLnBrk="1" hangingPunct="1">
              <a:buFontTx/>
              <a:buAutoNum type="arabicPeriod" startAt="3"/>
            </a:pPr>
            <a:r>
              <a:rPr lang="en-US" sz="2800" b="1" i="1" dirty="0" smtClean="0">
                <a:cs typeface="Times New Roman" pitchFamily="18" charset="0"/>
              </a:rPr>
              <a:t>Seminal vesicles</a:t>
            </a:r>
            <a:r>
              <a:rPr lang="en-US" sz="2800" dirty="0" smtClean="0">
                <a:cs typeface="Times New Roman" pitchFamily="18" charset="0"/>
              </a:rPr>
              <a:t> (produce about 46-80 % of the fluid volume of semen) viscous, yellowish secretion is rich in fructose, vitamin C, prostaglandin, and other substances, which nourish and activate the sperm passing through the tract. </a:t>
            </a:r>
          </a:p>
          <a:p>
            <a:pPr marL="609600" indent="-609600" algn="just" rtl="0" eaLnBrk="1" hangingPunct="1">
              <a:buFontTx/>
              <a:buAutoNum type="arabicPeriod" startAt="3"/>
            </a:pPr>
            <a:endParaRPr lang="en-US" sz="2800" b="1" i="1" dirty="0" smtClean="0">
              <a:cs typeface="Times New Roman" pitchFamily="18" charset="0"/>
            </a:endParaRPr>
          </a:p>
          <a:p>
            <a:pPr marL="609600" indent="-609600" algn="just" rtl="0" eaLnBrk="1" hangingPunct="1">
              <a:buFontTx/>
              <a:buAutoNum type="arabicPeriod" startAt="3"/>
            </a:pPr>
            <a:r>
              <a:rPr lang="en-US" sz="2800" b="1" i="1" dirty="0" smtClean="0">
                <a:cs typeface="Times New Roman" pitchFamily="18" charset="0"/>
              </a:rPr>
              <a:t>Testis &amp; Epididymis</a:t>
            </a:r>
            <a:r>
              <a:rPr lang="en-US" sz="2800" i="1" dirty="0" smtClean="0">
                <a:cs typeface="Times New Roman" pitchFamily="18" charset="0"/>
              </a:rPr>
              <a:t>:</a:t>
            </a:r>
            <a:r>
              <a:rPr lang="en-US" sz="2800" dirty="0" smtClean="0">
                <a:cs typeface="Times New Roman" pitchFamily="18" charset="0"/>
              </a:rPr>
              <a:t> (5%) Spermatozoa are produced in the testis under the influence of testosterone, and then the </a:t>
            </a:r>
            <a:r>
              <a:rPr lang="en-US" sz="2800" dirty="0" err="1" smtClean="0">
                <a:cs typeface="Times New Roman" pitchFamily="18" charset="0"/>
              </a:rPr>
              <a:t>epididymis</a:t>
            </a:r>
            <a:r>
              <a:rPr lang="en-US" sz="2800" dirty="0" smtClean="0">
                <a:cs typeface="Times New Roman" pitchFamily="18" charset="0"/>
              </a:rPr>
              <a:t> (is the first part of the duct system) provides a temporary storage site for the immature sperm that enter it from testis. This fraction still in the inactive form until ejaculation.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647700"/>
          </a:xfrm>
        </p:spPr>
        <p:txBody>
          <a:bodyPr/>
          <a:lstStyle/>
          <a:p>
            <a:pPr eaLnBrk="1" hangingPunct="1"/>
            <a:r>
              <a:rPr lang="en-US" sz="4000" b="1" i="1" dirty="0" smtClean="0">
                <a:solidFill>
                  <a:schemeClr val="tx1"/>
                </a:solidFill>
                <a:cs typeface="Times New Roman" pitchFamily="18" charset="0"/>
              </a:rPr>
              <a:t>Terms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97887" cy="587692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b="1" i="1" dirty="0" err="1" smtClean="0">
                <a:cs typeface="Times New Roman" pitchFamily="18" charset="0"/>
              </a:rPr>
              <a:t>Aspermia</a:t>
            </a:r>
            <a:r>
              <a:rPr lang="en-US" sz="2800" b="1" i="1" dirty="0" smtClean="0">
                <a:cs typeface="Times New Roman" pitchFamily="18" charset="0"/>
              </a:rPr>
              <a:t>: </a:t>
            </a:r>
            <a:r>
              <a:rPr lang="en-US" sz="2800" dirty="0" smtClean="0">
                <a:cs typeface="Times New Roman" pitchFamily="18" charset="0"/>
              </a:rPr>
              <a:t>absence of semen </a:t>
            </a:r>
            <a:endParaRPr lang="en-US" sz="2800" b="1" i="1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i="1" dirty="0" err="1" smtClean="0">
                <a:cs typeface="Times New Roman" pitchFamily="18" charset="0"/>
              </a:rPr>
              <a:t>Azoospermia</a:t>
            </a:r>
            <a:r>
              <a:rPr lang="en-US" sz="2800" b="1" i="1" dirty="0" smtClean="0">
                <a:cs typeface="Times New Roman" pitchFamily="18" charset="0"/>
              </a:rPr>
              <a:t>:</a:t>
            </a:r>
            <a:r>
              <a:rPr lang="en-US" sz="2800" dirty="0" smtClean="0">
                <a:cs typeface="Times New Roman" pitchFamily="18" charset="0"/>
              </a:rPr>
              <a:t> describe a total absence of spermatozoa in semen. (After centrifuge sperm count is zero/HPF).</a:t>
            </a:r>
            <a:endParaRPr lang="en-US" sz="2800" b="1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i="1" dirty="0" err="1" smtClean="0">
                <a:cs typeface="Times New Roman" pitchFamily="18" charset="0"/>
              </a:rPr>
              <a:t>Oligozoospermia</a:t>
            </a:r>
            <a:r>
              <a:rPr lang="en-US" sz="2800" b="1" i="1" dirty="0" smtClean="0">
                <a:cs typeface="Times New Roman" pitchFamily="18" charset="0"/>
              </a:rPr>
              <a:t>:</a:t>
            </a:r>
            <a:r>
              <a:rPr lang="en-US" sz="2800" dirty="0" smtClean="0">
                <a:cs typeface="Times New Roman" pitchFamily="18" charset="0"/>
              </a:rPr>
              <a:t> refers to a reduced number of spermatozoa in semen and is usually used to describe a sperm concentration of less than 20 million/ml. Sperm count 5-10 sperm/HPF.</a:t>
            </a:r>
            <a:endParaRPr lang="en-US" sz="2800" b="1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i="1" dirty="0" smtClean="0">
                <a:cs typeface="Times New Roman" pitchFamily="18" charset="0"/>
              </a:rPr>
              <a:t>Severe </a:t>
            </a:r>
            <a:r>
              <a:rPr lang="en-US" sz="2800" b="1" i="1" dirty="0" err="1" smtClean="0">
                <a:cs typeface="Times New Roman" pitchFamily="18" charset="0"/>
              </a:rPr>
              <a:t>oligospermia</a:t>
            </a:r>
            <a:r>
              <a:rPr lang="en-US" sz="2800" b="1" i="1" dirty="0" smtClean="0">
                <a:cs typeface="Times New Roman" pitchFamily="18" charset="0"/>
              </a:rPr>
              <a:t>: </a:t>
            </a:r>
            <a:r>
              <a:rPr lang="en-US" sz="2800" dirty="0" smtClean="0">
                <a:cs typeface="Times New Roman" pitchFamily="18" charset="0"/>
              </a:rPr>
              <a:t>sperm count 1-2 sperm/HPF. </a:t>
            </a:r>
            <a:endParaRPr lang="en-US" sz="2800" b="1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i="1" dirty="0" err="1" smtClean="0">
                <a:cs typeface="Times New Roman" pitchFamily="18" charset="0"/>
              </a:rPr>
              <a:t>Polyzoospermia</a:t>
            </a:r>
            <a:r>
              <a:rPr lang="en-US" sz="2800" b="1" i="1" dirty="0" smtClean="0">
                <a:cs typeface="Times New Roman" pitchFamily="18" charset="0"/>
              </a:rPr>
              <a:t>:</a:t>
            </a:r>
            <a:r>
              <a:rPr lang="en-US" sz="2800" dirty="0" smtClean="0">
                <a:cs typeface="Times New Roman" pitchFamily="18" charset="0"/>
              </a:rPr>
              <a:t> denotes an increased number of spermatozoa in semen and is usually refers to a sperm concentration in excess of 350 million/ml.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صر نائب للمحتوى 2"/>
          <p:cNvSpPr>
            <a:spLocks noGrp="1"/>
          </p:cNvSpPr>
          <p:nvPr>
            <p:ph idx="1"/>
          </p:nvPr>
        </p:nvSpPr>
        <p:spPr>
          <a:xfrm>
            <a:off x="428625" y="642938"/>
            <a:ext cx="8429625" cy="5453062"/>
          </a:xfrm>
        </p:spPr>
        <p:txBody>
          <a:bodyPr/>
          <a:lstStyle/>
          <a:p>
            <a:pPr algn="just" rtl="0"/>
            <a:r>
              <a:rPr lang="en-US" sz="2800" b="1" dirty="0" err="1" smtClean="0"/>
              <a:t>Asthenozoospermia</a:t>
            </a:r>
            <a:r>
              <a:rPr lang="en-US" sz="2800" b="1" dirty="0" smtClean="0"/>
              <a:t>:</a:t>
            </a:r>
            <a:r>
              <a:rPr lang="en-US" sz="2800" dirty="0" smtClean="0"/>
              <a:t> refers to a man who produces a greater proportion of sperm which are immotile or have reduced motility, compared to the WHO reference values.</a:t>
            </a:r>
          </a:p>
          <a:p>
            <a:pPr algn="just" rtl="0"/>
            <a:r>
              <a:rPr lang="en-US" sz="2800" b="1" dirty="0" err="1" smtClean="0">
                <a:cs typeface="Times New Roman" pitchFamily="18" charset="0"/>
              </a:rPr>
              <a:t>Teratozoospermia</a:t>
            </a:r>
            <a:r>
              <a:rPr lang="en-US" sz="2800" b="1" dirty="0" smtClean="0">
                <a:cs typeface="Times New Roman" pitchFamily="18" charset="0"/>
              </a:rPr>
              <a:t>: </a:t>
            </a:r>
            <a:r>
              <a:rPr lang="en-US" sz="2800" dirty="0" smtClean="0">
                <a:cs typeface="Times New Roman" pitchFamily="18" charset="0"/>
              </a:rPr>
              <a:t>sperm carry more morphological defects than usual </a:t>
            </a:r>
          </a:p>
          <a:p>
            <a:pPr algn="just" rtl="0"/>
            <a:endParaRPr lang="ar-SA" sz="2800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2286000"/>
            <a:ext cx="7772400" cy="1362075"/>
          </a:xfrm>
        </p:spPr>
        <p:txBody>
          <a:bodyPr/>
          <a:lstStyle/>
          <a:p>
            <a:r>
              <a:rPr lang="en-US" dirty="0" smtClean="0"/>
              <a:t>Thank you……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71AF-F151-47B9-B1D4-904CB081D621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4F322-7041-4C64-89E4-FBD1F4C2044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609600"/>
            <a:ext cx="8077200" cy="1143000"/>
          </a:xfrm>
          <a:noFill/>
          <a:ln/>
        </p:spPr>
        <p:txBody>
          <a:bodyPr lIns="90487" tIns="44450" rIns="90487" bIns="44450"/>
          <a:lstStyle/>
          <a:p>
            <a:r>
              <a:rPr lang="en-US" b="0"/>
              <a:t> Male Reproductive Anatomy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>
              <a:spcBef>
                <a:spcPct val="85000"/>
              </a:spcBef>
            </a:pPr>
            <a:r>
              <a:rPr lang="en-US" sz="3600"/>
              <a:t>Primary reproductive organs produce gametes</a:t>
            </a:r>
          </a:p>
          <a:p>
            <a:pPr>
              <a:spcBef>
                <a:spcPct val="85000"/>
              </a:spcBef>
            </a:pPr>
            <a:r>
              <a:rPr lang="en-US" sz="3600"/>
              <a:t>Secondary reproductive organs . . . </a:t>
            </a:r>
          </a:p>
          <a:p>
            <a:pPr>
              <a:spcBef>
                <a:spcPct val="85000"/>
              </a:spcBef>
            </a:pPr>
            <a:r>
              <a:rPr lang="en-US" sz="3600"/>
              <a:t> Male reproductive and urinary tracts are partially shared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EE9-FFB0-4EDB-855B-2878846B8369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4F322-7041-4C64-89E4-FBD1F4C204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7772400" cy="1143000"/>
          </a:xfrm>
          <a:noFill/>
          <a:ln/>
        </p:spPr>
        <p:txBody>
          <a:bodyPr lIns="90487" tIns="44450" rIns="90487" bIns="44450"/>
          <a:lstStyle/>
          <a:p>
            <a:pPr algn="l"/>
            <a:r>
              <a:rPr lang="en-US" sz="4800">
                <a:solidFill>
                  <a:srgbClr val="CC0000"/>
                </a:solidFill>
              </a:rPr>
              <a:t>Testes</a:t>
            </a:r>
            <a:r>
              <a:rPr lang="en-US" sz="4800" b="0"/>
              <a:t> </a:t>
            </a:r>
            <a:r>
              <a:rPr lang="en-US" sz="3600" b="0"/>
              <a:t>(paired glands)</a:t>
            </a:r>
          </a:p>
        </p:txBody>
      </p:sp>
      <p:pic>
        <p:nvPicPr>
          <p:cNvPr id="69635" name="Picture 3"/>
          <p:cNvPicPr>
            <a:picLocks noChangeArrowheads="1"/>
          </p:cNvPicPr>
          <p:nvPr/>
        </p:nvPicPr>
        <p:blipFill>
          <a:blip r:embed="rId2"/>
          <a:srcRect l="35536" r="5231"/>
          <a:stretch>
            <a:fillRect/>
          </a:stretch>
        </p:blipFill>
        <p:spPr bwMode="auto">
          <a:xfrm>
            <a:off x="7683500" y="0"/>
            <a:ext cx="14605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114800"/>
          </a:xfrm>
        </p:spPr>
        <p:txBody>
          <a:bodyPr/>
          <a:lstStyle/>
          <a:p>
            <a:pPr>
              <a:spcBef>
                <a:spcPct val="55000"/>
              </a:spcBef>
            </a:pPr>
            <a:r>
              <a:rPr lang="en-US" sz="2800" b="1"/>
              <a:t>Develop adjacent to kidneys</a:t>
            </a:r>
          </a:p>
          <a:p>
            <a:pPr>
              <a:spcBef>
                <a:spcPct val="55000"/>
              </a:spcBef>
            </a:pPr>
            <a:r>
              <a:rPr lang="en-US" sz="2800" b="1"/>
              <a:t>Descend into scrotum through inguinal canal (function of </a:t>
            </a:r>
            <a:r>
              <a:rPr lang="en-US" sz="2800" b="1">
                <a:effectLst/>
              </a:rPr>
              <a:t>gubernaculum testis)</a:t>
            </a:r>
            <a:r>
              <a:rPr lang="en-US" sz="2800" b="1"/>
              <a:t> </a:t>
            </a:r>
          </a:p>
          <a:p>
            <a:pPr>
              <a:spcBef>
                <a:spcPct val="55000"/>
              </a:spcBef>
            </a:pPr>
            <a:r>
              <a:rPr lang="en-US" sz="2800" b="1"/>
              <a:t>Peritoneal lining is carried along </a:t>
            </a:r>
            <a:r>
              <a:rPr lang="en-US" sz="2800" b="1">
                <a:sym typeface="Symbol" pitchFamily="18" charset="2"/>
              </a:rPr>
              <a:t> lining of scrotum</a:t>
            </a:r>
          </a:p>
          <a:p>
            <a:pPr>
              <a:spcBef>
                <a:spcPct val="55000"/>
              </a:spcBef>
            </a:pPr>
            <a:r>
              <a:rPr lang="en-US" sz="2800" b="1">
                <a:sym typeface="Symbol" pitchFamily="18" charset="2"/>
              </a:rPr>
              <a:t>Spermatic cord: bundle containing all the “duct work”</a:t>
            </a:r>
          </a:p>
          <a:p>
            <a:pPr>
              <a:spcBef>
                <a:spcPct val="55000"/>
              </a:spcBef>
            </a:pPr>
            <a:r>
              <a:rPr lang="en-US" sz="2800" b="1">
                <a:solidFill>
                  <a:schemeClr val="folHlink"/>
                </a:solidFill>
                <a:sym typeface="Symbol" pitchFamily="18" charset="2"/>
                <a:hlinkClick r:id="rId3" action="ppaction://hlinksldjump"/>
              </a:rPr>
              <a:t>Cryptorchidism</a:t>
            </a:r>
            <a:endParaRPr lang="en-US" b="1"/>
          </a:p>
        </p:txBody>
      </p:sp>
      <p:sp>
        <p:nvSpPr>
          <p:cNvPr id="6963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77000" y="5410200"/>
            <a:ext cx="1447800" cy="457200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i="1">
                <a:solidFill>
                  <a:schemeClr val="hlink"/>
                </a:solidFill>
              </a:rPr>
              <a:t>Figs 27-2/3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239000" y="1295400"/>
            <a:ext cx="919163" cy="3365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hlink"/>
                </a:solidFill>
              </a:rPr>
              <a:t>4 month</a:t>
            </a:r>
            <a:endParaRPr lang="en-US" b="1">
              <a:solidFill>
                <a:schemeClr val="hlin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CA1C-5D76-4D02-A003-F6C5FFC40054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4F322-7041-4C64-89E4-FBD1F4C2044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l"/>
            <a:r>
              <a:rPr lang="en-US"/>
              <a:t>Cryptorchidism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534400" cy="3840163"/>
          </a:xfrm>
        </p:spPr>
        <p:txBody>
          <a:bodyPr/>
          <a:lstStyle/>
          <a:p>
            <a:pPr>
              <a:spcBef>
                <a:spcPct val="55000"/>
              </a:spcBef>
              <a:buFont typeface="Wingdings" pitchFamily="2" charset="2"/>
              <a:buNone/>
            </a:pPr>
            <a:r>
              <a:rPr lang="en-US" sz="2400" b="1" dirty="0">
                <a:sym typeface="Symbol" pitchFamily="18" charset="2"/>
              </a:rPr>
              <a:t>In 3% of full-term and 30% of premature deliveries</a:t>
            </a:r>
          </a:p>
          <a:p>
            <a:pPr>
              <a:spcBef>
                <a:spcPct val="55000"/>
              </a:spcBef>
              <a:buFont typeface="Wingdings" pitchFamily="2" charset="2"/>
              <a:buNone/>
            </a:pPr>
            <a:r>
              <a:rPr lang="en-US" sz="2400" b="1" dirty="0"/>
              <a:t>Significance?     -     Treatment?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1239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09800"/>
            <a:ext cx="9144000" cy="4622800"/>
          </a:xfrm>
          <a:noFill/>
          <a:ln/>
        </p:spPr>
      </p:pic>
      <p:sp>
        <p:nvSpPr>
          <p:cNvPr id="12391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actionButtonBackPrevious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74D3-7C72-41A0-8E3C-8051EE095C37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363FC-40BE-4894-98D6-F34D292962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actionButtonBackPrevious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>
                <a:solidFill>
                  <a:srgbClr val="CC0000"/>
                </a:solidFill>
                <a:effectLst/>
              </a:rPr>
              <a:t>Spermatic Cord</a:t>
            </a:r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304800" y="1371600"/>
            <a:ext cx="8610600" cy="5310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800"/>
              <a:t>Can be palpated as it </a:t>
            </a:r>
          </a:p>
          <a:p>
            <a:pPr marL="457200" indent="-457200"/>
            <a:r>
              <a:rPr lang="en-US" sz="2800"/>
              <a:t>passes over the pubic brim. </a:t>
            </a:r>
          </a:p>
          <a:p>
            <a:pPr marL="457200" indent="-457200">
              <a:spcBef>
                <a:spcPct val="100000"/>
              </a:spcBef>
            </a:pPr>
            <a:r>
              <a:rPr lang="en-US" sz="2400" b="1" i="1"/>
              <a:t>Constituents :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/>
              <a:t>1.	 Pampiniform plexus of 				spermatic vein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/>
              <a:t>2.  Spermatic artery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/>
              <a:t>3.  Ductus (vas) deferens 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/>
              <a:t>4.  Lymphatics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/>
              <a:t>5.  Nerves-ilioinguinal and genitofemoral</a:t>
            </a:r>
          </a:p>
        </p:txBody>
      </p:sp>
      <p:pic>
        <p:nvPicPr>
          <p:cNvPr id="125965" name="Picture 13" descr="uFG27_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4529" t="3137" r="28302" b="4726"/>
          <a:stretch>
            <a:fillRect/>
          </a:stretch>
        </p:blipFill>
        <p:spPr>
          <a:xfrm>
            <a:off x="5086350" y="0"/>
            <a:ext cx="4057650" cy="5943600"/>
          </a:xfrm>
          <a:noFill/>
          <a:ln/>
        </p:spPr>
      </p:pic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5257800" y="5410200"/>
            <a:ext cx="1009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2"/>
                </a:solidFill>
              </a:rPr>
              <a:t>Fig 27.3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3DC7-ADEE-4792-9F4D-DCB6076F21C9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363FC-40BE-4894-98D6-F34D292962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5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5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5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5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  <a:noFill/>
          <a:ln/>
        </p:spPr>
        <p:txBody>
          <a:bodyPr lIns="90487" tIns="44450" rIns="90487" bIns="44450"/>
          <a:lstStyle/>
          <a:p>
            <a:pPr algn="l"/>
            <a:r>
              <a:rPr lang="en-US">
                <a:solidFill>
                  <a:srgbClr val="CC0000"/>
                </a:solidFill>
              </a:rPr>
              <a:t>Scrotum</a:t>
            </a:r>
            <a:endParaRPr lang="en-US" sz="3200">
              <a:solidFill>
                <a:srgbClr val="CC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5943600" cy="4114800"/>
          </a:xfrm>
          <a:noFill/>
          <a:ln/>
        </p:spPr>
        <p:txBody>
          <a:bodyPr lIns="90487" tIns="44450" rIns="90487" bIns="44450"/>
          <a:lstStyle/>
          <a:p>
            <a:pPr marL="533400" indent="-533400">
              <a:lnSpc>
                <a:spcPct val="90000"/>
              </a:lnSpc>
              <a:spcBef>
                <a:spcPct val="55000"/>
              </a:spcBef>
              <a:buFont typeface="Wingdings" pitchFamily="2" charset="2"/>
              <a:buNone/>
            </a:pPr>
            <a:r>
              <a:rPr lang="en-US" sz="2800" b="1" dirty="0"/>
              <a:t>Function: supports and protects testes </a:t>
            </a:r>
          </a:p>
          <a:p>
            <a:pPr marL="533400" indent="-533400">
              <a:lnSpc>
                <a:spcPct val="90000"/>
              </a:lnSpc>
              <a:spcBef>
                <a:spcPct val="55000"/>
              </a:spcBef>
              <a:buFont typeface="Wingdings" pitchFamily="2" charset="2"/>
              <a:buNone/>
            </a:pPr>
            <a:r>
              <a:rPr lang="en-US" sz="2800" b="1" dirty="0"/>
              <a:t>Structure: Skin &amp; underlying 	      superficial fascia</a:t>
            </a:r>
          </a:p>
          <a:p>
            <a:pPr marL="914400" lvl="1" indent="-457200">
              <a:lnSpc>
                <a:spcPct val="9000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FC0000"/>
                </a:solidFill>
              </a:rPr>
              <a:t>Dartos</a:t>
            </a:r>
            <a:r>
              <a:rPr lang="en-US" sz="2400" b="1" dirty="0">
                <a:solidFill>
                  <a:srgbClr val="FC0000"/>
                </a:solidFill>
              </a:rPr>
              <a:t> muscle</a:t>
            </a:r>
            <a:r>
              <a:rPr lang="en-US" sz="2400" b="1" dirty="0"/>
              <a:t> </a:t>
            </a:r>
            <a:r>
              <a:rPr lang="en-US" sz="2400" dirty="0"/>
              <a:t>in dermis</a:t>
            </a:r>
          </a:p>
          <a:p>
            <a:pPr marL="914400" lvl="1" indent="-457200">
              <a:lnSpc>
                <a:spcPct val="9000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FC0000"/>
                </a:solidFill>
              </a:rPr>
              <a:t>Cremaster</a:t>
            </a:r>
            <a:r>
              <a:rPr lang="en-US" sz="2400" b="1" dirty="0">
                <a:solidFill>
                  <a:srgbClr val="FC0000"/>
                </a:solidFill>
              </a:rPr>
              <a:t> muscle</a:t>
            </a:r>
            <a:r>
              <a:rPr lang="en-US" sz="2400" b="1" dirty="0"/>
              <a:t> - </a:t>
            </a:r>
            <a:r>
              <a:rPr lang="en-US" sz="2400" dirty="0">
                <a:effectLst/>
              </a:rPr>
              <a:t> continuous with abdominal wall </a:t>
            </a:r>
            <a:r>
              <a:rPr lang="en-US" sz="2400" dirty="0" smtClean="0">
                <a:effectLst/>
              </a:rPr>
              <a:t>muscles</a:t>
            </a:r>
            <a:endParaRPr lang="en-US" sz="2400" dirty="0">
              <a:effectLst/>
            </a:endParaRPr>
          </a:p>
          <a:p>
            <a:pPr marL="533400" indent="-533400">
              <a:lnSpc>
                <a:spcPct val="90000"/>
              </a:lnSpc>
              <a:spcBef>
                <a:spcPct val="55000"/>
              </a:spcBef>
              <a:buFont typeface="Wingdings" pitchFamily="2" charset="2"/>
              <a:buNone/>
            </a:pPr>
            <a:r>
              <a:rPr lang="en-US" sz="2800" b="1" dirty="0" smtClean="0"/>
              <a:t>Scrotal </a:t>
            </a:r>
            <a:r>
              <a:rPr lang="en-US" sz="2800" b="1" dirty="0"/>
              <a:t>sac forms 2 			separate chambers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/>
          <a:srcRect l="7475" t="7547" r="11284" b="5661"/>
          <a:stretch>
            <a:fillRect/>
          </a:stretch>
        </p:blipFill>
        <p:spPr bwMode="auto">
          <a:xfrm>
            <a:off x="6293644" y="0"/>
            <a:ext cx="2743200" cy="3505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71685" name="Group 5"/>
          <p:cNvGrpSpPr>
            <a:grpSpLocks/>
          </p:cNvGrpSpPr>
          <p:nvPr/>
        </p:nvGrpSpPr>
        <p:grpSpPr bwMode="auto">
          <a:xfrm>
            <a:off x="6186488" y="3505200"/>
            <a:ext cx="2957512" cy="3365500"/>
            <a:chOff x="2304" y="2208"/>
            <a:chExt cx="1863" cy="2120"/>
          </a:xfrm>
        </p:grpSpPr>
        <p:pic>
          <p:nvPicPr>
            <p:cNvPr id="7168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2208"/>
              <a:ext cx="1863" cy="198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71687" name="Text Box 7"/>
            <p:cNvSpPr txBox="1">
              <a:spLocks noChangeArrowheads="1"/>
            </p:cNvSpPr>
            <p:nvPr/>
          </p:nvSpPr>
          <p:spPr bwMode="auto">
            <a:xfrm>
              <a:off x="2592" y="4089"/>
              <a:ext cx="1292" cy="23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Cremaster muscle</a:t>
              </a:r>
              <a:endParaRPr lang="en-US" b="1">
                <a:solidFill>
                  <a:schemeClr val="hlink"/>
                </a:solidFill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0F47-4DBD-4C59-A5D7-1BBD91C2DE99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4F322-7041-4C64-89E4-FBD1F4C2044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696</TotalTime>
  <Pages>23</Pages>
  <Words>1251</Words>
  <Application>Microsoft Office PowerPoint</Application>
  <PresentationFormat>On-screen Show (4:3)</PresentationFormat>
  <Paragraphs>330</Paragraphs>
  <Slides>45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Arial Black</vt:lpstr>
      <vt:lpstr>Helvetica</vt:lpstr>
      <vt:lpstr>Symbol</vt:lpstr>
      <vt:lpstr>Times New Roman</vt:lpstr>
      <vt:lpstr>Wingdings</vt:lpstr>
      <vt:lpstr>Zapf Dingbats</vt:lpstr>
      <vt:lpstr>Stream</vt:lpstr>
      <vt:lpstr>THE MALE REPRODUCTIVE SYSTEM </vt:lpstr>
      <vt:lpstr>General Organization</vt:lpstr>
      <vt:lpstr>Male Reproductive System</vt:lpstr>
      <vt:lpstr>Male Reproductive System  (frontal view)</vt:lpstr>
      <vt:lpstr> Male Reproductive Anatomy</vt:lpstr>
      <vt:lpstr>Testes (paired glands)</vt:lpstr>
      <vt:lpstr>Cryptorchidism</vt:lpstr>
      <vt:lpstr>Spermatic Cord</vt:lpstr>
      <vt:lpstr>Scrotum</vt:lpstr>
      <vt:lpstr>Structure of Testes</vt:lpstr>
      <vt:lpstr>From Spermatocyte to Spermatozoon</vt:lpstr>
      <vt:lpstr>Sustentacular (Sertoli) Cells</vt:lpstr>
      <vt:lpstr>Anatomy of a Spermatozoon</vt:lpstr>
      <vt:lpstr>Epididymis      </vt:lpstr>
      <vt:lpstr>Pathway of Sperm</vt:lpstr>
      <vt:lpstr>Accessory Glands</vt:lpstr>
      <vt:lpstr>Seminal vesicles Cont’d</vt:lpstr>
      <vt:lpstr>Ejaculatory ducts</vt:lpstr>
      <vt:lpstr>PowerPoint Presentation</vt:lpstr>
      <vt:lpstr>Prostate Gland</vt:lpstr>
      <vt:lpstr>Prostate Gland</vt:lpstr>
      <vt:lpstr>PowerPoint Presentation</vt:lpstr>
      <vt:lpstr>PowerPoint Presentation</vt:lpstr>
      <vt:lpstr>Capsule of the Prostate Gland</vt:lpstr>
      <vt:lpstr>Prostate Gland</vt:lpstr>
      <vt:lpstr>PowerPoint Presentation</vt:lpstr>
      <vt:lpstr>Anatomical lobes of Prostate Gland</vt:lpstr>
      <vt:lpstr>Anatomical lobes of Prostate Gland</vt:lpstr>
      <vt:lpstr>PowerPoint Presentation</vt:lpstr>
      <vt:lpstr>Benign Prostatic Hypertrophy (BPH)</vt:lpstr>
      <vt:lpstr>Prostatic Cancer</vt:lpstr>
      <vt:lpstr>PowerPoint Presentation</vt:lpstr>
      <vt:lpstr>Bulbourethral glands (Cowper’s glands)</vt:lpstr>
      <vt:lpstr>Semen</vt:lpstr>
      <vt:lpstr>Penis</vt:lpstr>
      <vt:lpstr>PowerPoint Presentation</vt:lpstr>
      <vt:lpstr>Semen analysis</vt:lpstr>
      <vt:lpstr>PowerPoint Presentation</vt:lpstr>
      <vt:lpstr>PowerPoint Presentation</vt:lpstr>
      <vt:lpstr>PowerPoint Presentation</vt:lpstr>
      <vt:lpstr>Fluid Fractions</vt:lpstr>
      <vt:lpstr>PowerPoint Presentation</vt:lpstr>
      <vt:lpstr>Terms </vt:lpstr>
      <vt:lpstr>PowerPoint Presentation</vt:lpstr>
      <vt:lpstr>Thank you……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27:  Reproductive System</dc:title>
  <dc:creator>MOVERS</dc:creator>
  <cp:lastModifiedBy>MAGU</cp:lastModifiedBy>
  <cp:revision>39</cp:revision>
  <cp:lastPrinted>2009-04-22T19:24:48Z</cp:lastPrinted>
  <dcterms:created xsi:type="dcterms:W3CDTF">1998-12-10T10:02:31Z</dcterms:created>
  <dcterms:modified xsi:type="dcterms:W3CDTF">2019-12-04T07:22:25Z</dcterms:modified>
</cp:coreProperties>
</file>